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72" r:id="rId4"/>
    <p:sldId id="267" r:id="rId5"/>
    <p:sldId id="268" r:id="rId6"/>
    <p:sldId id="269" r:id="rId7"/>
    <p:sldId id="270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DB85C-D4DC-B84C-B5A3-E2369F714204}" type="datetimeFigureOut">
              <a:rPr lang="it-IT" smtClean="0"/>
              <a:t>01/10/15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C9E12-0DD8-7048-A204-53F75CCEF1E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9957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1F4B5-0C0A-3249-A4A5-68A1F7B4B511}" type="datetimeFigureOut">
              <a:rPr lang="it-IT" smtClean="0"/>
              <a:t>01/10/15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18244-DC48-D641-B651-BDAE40A2ABA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6768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955C-6309-894C-A98E-B7AD4072DD7B}" type="datetime1">
              <a:rPr lang="it-IT" smtClean="0"/>
              <a:t>01/10/15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654A-E048-7246-B9D5-4681DB49DDA5}" type="datetime1">
              <a:rPr lang="it-IT" smtClean="0"/>
              <a:t>01/10/15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305-FB56-4242-B47F-2F90889C12A7}" type="datetime1">
              <a:rPr lang="it-IT" smtClean="0"/>
              <a:t>01/10/15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E5F1-3FDA-6D4F-80BC-05421BB09B48}" type="datetime1">
              <a:rPr lang="it-IT" smtClean="0"/>
              <a:t>01/10/15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A08D-0723-FB44-B848-F822B5AF15FC}" type="datetime1">
              <a:rPr lang="it-IT" smtClean="0"/>
              <a:t>01/10/15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5C8-3889-8D46-933E-6D6EFBAFE6A7}" type="datetime1">
              <a:rPr lang="it-IT" smtClean="0"/>
              <a:t>01/10/15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B439-0591-F04A-87FB-E06D71316AB3}" type="datetime1">
              <a:rPr lang="it-IT" smtClean="0"/>
              <a:t>01/10/15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9E2-D496-C846-BCF8-E3554FDE04CB}" type="datetime1">
              <a:rPr lang="it-IT" smtClean="0"/>
              <a:t>01/10/15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9539-FC29-3D4D-BC37-EC9C965CA7E6}" type="datetime1">
              <a:rPr lang="it-IT" smtClean="0"/>
              <a:t>01/10/15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2849-99CF-8545-A4F1-D727A39B3869}" type="datetime1">
              <a:rPr lang="it-IT" smtClean="0"/>
              <a:t>01/10/15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A74-E371-784D-A93D-79FC83E17ABE}" type="datetime1">
              <a:rPr lang="it-IT" smtClean="0"/>
              <a:t>01/10/15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AA6888F-B26F-2242-9E46-F21CB904C0B1}" type="datetime1">
              <a:rPr lang="it-IT" smtClean="0"/>
              <a:t>01/10/15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aprotect.eu" TargetMode="External"/><Relationship Id="rId4" Type="http://schemas.openxmlformats.org/officeDocument/2006/relationships/hyperlink" Target="mailto:info@myaprotect.eu" TargetMode="External"/><Relationship Id="rId5" Type="http://schemas.openxmlformats.org/officeDocument/2006/relationships/hyperlink" Target="mailto:mya@pec.myaprotect.eu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yaprotect.eu" TargetMode="External"/><Relationship Id="rId4" Type="http://schemas.openxmlformats.org/officeDocument/2006/relationships/hyperlink" Target="mailto:mya@pec.myaprotect.eu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yaprotect.e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yaprotect.eu" TargetMode="External"/><Relationship Id="rId4" Type="http://schemas.openxmlformats.org/officeDocument/2006/relationships/hyperlink" Target="mailto:mya@pec.myaprotect.eu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yaprotect.e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yaprotect.eu" TargetMode="External"/><Relationship Id="rId4" Type="http://schemas.openxmlformats.org/officeDocument/2006/relationships/hyperlink" Target="mailto:mya@pec.myaprotect.eu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yaprotect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yaprotect.eu" TargetMode="External"/><Relationship Id="rId4" Type="http://schemas.openxmlformats.org/officeDocument/2006/relationships/hyperlink" Target="mailto:mya@pec.myaprotect.eu" TargetMode="Externa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yaprotect.e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aprotect.eu" TargetMode="External"/><Relationship Id="rId4" Type="http://schemas.openxmlformats.org/officeDocument/2006/relationships/hyperlink" Target="mailto:info@myaprotect.eu" TargetMode="External"/><Relationship Id="rId5" Type="http://schemas.openxmlformats.org/officeDocument/2006/relationships/hyperlink" Target="mailto:mya@pec.myaprotect.eu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yaprotect.eu" TargetMode="External"/><Relationship Id="rId4" Type="http://schemas.openxmlformats.org/officeDocument/2006/relationships/hyperlink" Target="mailto:mya@pec.myaprotect.eu" TargetMode="External"/><Relationship Id="rId5" Type="http://schemas.openxmlformats.org/officeDocument/2006/relationships/image" Target="../media/image4.jp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yaprotect.e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yaprotect.eu" TargetMode="External"/><Relationship Id="rId4" Type="http://schemas.openxmlformats.org/officeDocument/2006/relationships/hyperlink" Target="mailto:mya@pec.myaprotect.eu" TargetMode="External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yaprotect.e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yaprotect.eu" TargetMode="External"/><Relationship Id="rId4" Type="http://schemas.openxmlformats.org/officeDocument/2006/relationships/hyperlink" Target="mailto:mya@pec.myaprotect.eu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8" Type="http://schemas.openxmlformats.org/officeDocument/2006/relationships/image" Target="../media/image10.jpg"/><Relationship Id="rId9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yaprotect.e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yaprotect.eu" TargetMode="External"/><Relationship Id="rId4" Type="http://schemas.openxmlformats.org/officeDocument/2006/relationships/hyperlink" Target="mailto:mya@pec.myaprotect.eu" TargetMode="External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yaprotect.e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yaprotect.eu" TargetMode="External"/><Relationship Id="rId4" Type="http://schemas.openxmlformats.org/officeDocument/2006/relationships/hyperlink" Target="mailto:mya@pec.myaprotect.eu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yaprotect.e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yaprotect.eu" TargetMode="External"/><Relationship Id="rId4" Type="http://schemas.openxmlformats.org/officeDocument/2006/relationships/hyperlink" Target="mailto:mya@pec.myaprotect.eu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yaprotect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latin typeface="D3 Euronism"/>
                <a:cs typeface="D3 Euronism"/>
              </a:rPr>
              <a:t>PROFILO SOCIETARIO</a:t>
            </a:r>
            <a:endParaRPr lang="it-IT" sz="4400" dirty="0">
              <a:solidFill>
                <a:srgbClr val="FF0000"/>
              </a:solidFill>
              <a:latin typeface="D3 Euronism"/>
              <a:cs typeface="D3 Euronism"/>
            </a:endParaRPr>
          </a:p>
        </p:txBody>
      </p:sp>
      <p:pic>
        <p:nvPicPr>
          <p:cNvPr id="4" name="Immagine 3" descr="MYA_logo1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17" y="386833"/>
            <a:ext cx="2859439" cy="218100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62000" y="6150019"/>
            <a:ext cx="75452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latin typeface="Times New Roman"/>
                <a:cs typeface="Times New Roman"/>
              </a:rPr>
              <a:t>MYA Protect Sagl</a:t>
            </a:r>
            <a:r>
              <a:rPr lang="it-IT" sz="1100" dirty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Via dei Faggi, 17 – 6912 </a:t>
            </a:r>
            <a:r>
              <a:rPr lang="it-IT" sz="1000" dirty="0" err="1">
                <a:latin typeface="Times New Roman"/>
                <a:cs typeface="Times New Roman"/>
              </a:rPr>
              <a:t>Pazzallo</a:t>
            </a:r>
            <a:r>
              <a:rPr lang="it-IT" sz="1000" dirty="0">
                <a:latin typeface="Times New Roman"/>
                <a:cs typeface="Times New Roman"/>
              </a:rPr>
              <a:t> in Lugano - Svizzera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Registro di Commercio Ticino </a:t>
            </a:r>
            <a:r>
              <a:rPr lang="it-IT" sz="1000" dirty="0" smtClean="0">
                <a:latin typeface="Times New Roman"/>
                <a:cs typeface="Times New Roman"/>
              </a:rPr>
              <a:t>- Registro </a:t>
            </a:r>
            <a:r>
              <a:rPr lang="it-IT" sz="1000" dirty="0">
                <a:latin typeface="Times New Roman"/>
                <a:cs typeface="Times New Roman"/>
              </a:rPr>
              <a:t>IVA CH-</a:t>
            </a:r>
            <a:r>
              <a:rPr lang="it-IT" sz="1000" dirty="0" smtClean="0">
                <a:latin typeface="Times New Roman"/>
                <a:cs typeface="Times New Roman"/>
              </a:rPr>
              <a:t>425.423.726 - Capitale </a:t>
            </a:r>
            <a:r>
              <a:rPr lang="it-IT" sz="1000" dirty="0">
                <a:latin typeface="Times New Roman"/>
                <a:cs typeface="Times New Roman"/>
              </a:rPr>
              <a:t>Sociale </a:t>
            </a:r>
            <a:r>
              <a:rPr lang="it-IT" sz="1000" dirty="0" smtClean="0">
                <a:latin typeface="Times New Roman"/>
                <a:cs typeface="Times New Roman"/>
              </a:rPr>
              <a:t>I.V. 20.000,00 </a:t>
            </a:r>
            <a:r>
              <a:rPr lang="it-IT" sz="1000" dirty="0" err="1" smtClean="0">
                <a:latin typeface="Times New Roman"/>
                <a:cs typeface="Times New Roman"/>
              </a:rPr>
              <a:t>Chf</a:t>
            </a:r>
            <a:endParaRPr lang="it-IT" sz="1000" dirty="0">
              <a:latin typeface="Times New Roman"/>
              <a:cs typeface="Times New Roman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762000" y="5702620"/>
            <a:ext cx="7543800" cy="4440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00" dirty="0" smtClean="0"/>
              <a:t>Profilo Societario – Rev. </a:t>
            </a:r>
            <a:r>
              <a:rPr lang="it-IT" sz="1000" smtClean="0"/>
              <a:t>0 - </a:t>
            </a:r>
            <a:r>
              <a:rPr lang="it-IT" sz="1000" dirty="0" smtClean="0"/>
              <a:t>Relatore: Dott. A. Giovanati – Pagina </a:t>
            </a:r>
            <a:fld id="{B28F9634-DAD1-F148-A222-25BF5FF4C193}" type="slidenum">
              <a:rPr lang="it-IT" sz="1000" smtClean="0"/>
              <a:t>1</a:t>
            </a:fld>
            <a:r>
              <a:rPr lang="it-IT" sz="1000" dirty="0" smtClean="0"/>
              <a:t> </a:t>
            </a:r>
          </a:p>
          <a:p>
            <a:pPr marL="0" indent="0" algn="ctr">
              <a:buNone/>
            </a:pPr>
            <a:r>
              <a:rPr lang="it-IT" sz="1000" dirty="0" smtClean="0">
                <a:hlinkClick r:id="rId3"/>
              </a:rPr>
              <a:t>www.myaprotect.eu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4"/>
              </a:rPr>
              <a:t>info@myaprotect.eu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5"/>
              </a:rPr>
              <a:t>mya@pec.myaprotect.eu</a:t>
            </a:r>
            <a:r>
              <a:rPr lang="it-IT" sz="1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637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762000" y="5702620"/>
            <a:ext cx="7543800" cy="4440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00" dirty="0"/>
              <a:t>Profilo </a:t>
            </a:r>
            <a:r>
              <a:rPr lang="it-IT" sz="1000" dirty="0" smtClean="0"/>
              <a:t>Societario – Rev. 0 </a:t>
            </a:r>
            <a:r>
              <a:rPr lang="it-IT" sz="1000" dirty="0"/>
              <a:t>- </a:t>
            </a:r>
            <a:r>
              <a:rPr lang="it-IT" sz="1000" dirty="0" smtClean="0"/>
              <a:t>Relatore: Dott. A. Giovanati – Pagina </a:t>
            </a:r>
            <a:fld id="{B28F9634-DAD1-F148-A222-25BF5FF4C193}" type="slidenum">
              <a:rPr lang="it-IT" sz="1000" smtClean="0"/>
              <a:t>10</a:t>
            </a:fld>
            <a:r>
              <a:rPr lang="it-IT" sz="1000" dirty="0" smtClean="0"/>
              <a:t> </a:t>
            </a:r>
          </a:p>
          <a:p>
            <a:pPr marL="0" indent="0" algn="ctr">
              <a:buNone/>
            </a:pPr>
            <a:r>
              <a:rPr lang="it-IT" sz="1000" dirty="0" smtClean="0">
                <a:hlinkClick r:id="rId2"/>
              </a:rPr>
              <a:t>www.myaprotect.eu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3"/>
              </a:rPr>
              <a:t>info@myaprotect.eu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4"/>
              </a:rPr>
              <a:t>mya@pec.myaprotect.eu</a:t>
            </a:r>
            <a:r>
              <a:rPr lang="it-IT" sz="1000" dirty="0" smtClean="0"/>
              <a:t>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62000" y="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D3 Euronism"/>
                <a:cs typeface="D3 Euronism"/>
              </a:rPr>
              <a:t>MYA Protect Sagl</a:t>
            </a:r>
            <a:endParaRPr lang="it-IT" dirty="0">
              <a:solidFill>
                <a:schemeClr val="bg1"/>
              </a:solidFill>
              <a:latin typeface="D3 Euronism"/>
              <a:cs typeface="D3 Euronism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2000" y="6150019"/>
            <a:ext cx="75452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latin typeface="Times New Roman"/>
                <a:cs typeface="Times New Roman"/>
              </a:rPr>
              <a:t>MYA Protect Sagl</a:t>
            </a:r>
            <a:r>
              <a:rPr lang="it-IT" sz="1100" dirty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Via dei Faggi, 17 – 6912 </a:t>
            </a:r>
            <a:r>
              <a:rPr lang="it-IT" sz="1000" dirty="0" err="1">
                <a:latin typeface="Times New Roman"/>
                <a:cs typeface="Times New Roman"/>
              </a:rPr>
              <a:t>Pazzallo</a:t>
            </a:r>
            <a:r>
              <a:rPr lang="it-IT" sz="1000" dirty="0">
                <a:latin typeface="Times New Roman"/>
                <a:cs typeface="Times New Roman"/>
              </a:rPr>
              <a:t> in Lugano - Svizzera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Registro di Commercio Ticino </a:t>
            </a:r>
            <a:r>
              <a:rPr lang="it-IT" sz="1000" dirty="0" smtClean="0">
                <a:latin typeface="Times New Roman"/>
                <a:cs typeface="Times New Roman"/>
              </a:rPr>
              <a:t>- Registro </a:t>
            </a:r>
            <a:r>
              <a:rPr lang="it-IT" sz="1000" dirty="0">
                <a:latin typeface="Times New Roman"/>
                <a:cs typeface="Times New Roman"/>
              </a:rPr>
              <a:t>IVA CH-</a:t>
            </a:r>
            <a:r>
              <a:rPr lang="it-IT" sz="1000" dirty="0" smtClean="0">
                <a:latin typeface="Times New Roman"/>
                <a:cs typeface="Times New Roman"/>
              </a:rPr>
              <a:t>425.423.726 - Capitale </a:t>
            </a:r>
            <a:r>
              <a:rPr lang="it-IT" sz="1000" dirty="0">
                <a:latin typeface="Times New Roman"/>
                <a:cs typeface="Times New Roman"/>
              </a:rPr>
              <a:t>Sociale </a:t>
            </a:r>
            <a:r>
              <a:rPr lang="it-IT" sz="1000" dirty="0" smtClean="0">
                <a:latin typeface="Times New Roman"/>
                <a:cs typeface="Times New Roman"/>
              </a:rPr>
              <a:t>I.V. 20.000,00 </a:t>
            </a:r>
            <a:r>
              <a:rPr lang="it-IT" sz="1000" dirty="0" err="1" smtClean="0">
                <a:latin typeface="Times New Roman"/>
                <a:cs typeface="Times New Roman"/>
              </a:rPr>
              <a:t>Chf</a:t>
            </a:r>
            <a:endParaRPr lang="it-IT" sz="1000" dirty="0">
              <a:latin typeface="Times New Roman"/>
              <a:cs typeface="Times New Roman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 rot="5400000">
            <a:off x="6530673" y="3644356"/>
            <a:ext cx="4631619" cy="3797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1600" dirty="0" smtClean="0">
                <a:latin typeface="D3 Euronism"/>
                <a:cs typeface="D3 Euronism"/>
              </a:rPr>
              <a:t>Campo di Applicazione</a:t>
            </a:r>
            <a:endParaRPr lang="it-IT" sz="1600" dirty="0">
              <a:latin typeface="D3 Euronism"/>
              <a:cs typeface="D3 Euronism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196" y="266304"/>
            <a:ext cx="2410749" cy="16071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91" y="1873470"/>
            <a:ext cx="2569847" cy="256984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099260" y="2949269"/>
            <a:ext cx="148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Calibri"/>
                <a:cs typeface="Calibri"/>
              </a:rPr>
              <a:t>ISO 31000</a:t>
            </a:r>
            <a:endParaRPr lang="it-IT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6386" y="1873470"/>
            <a:ext cx="2569847" cy="256984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759855" y="2949269"/>
            <a:ext cx="148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Calibri"/>
                <a:cs typeface="Calibri"/>
              </a:rPr>
              <a:t>ISO 27000</a:t>
            </a:r>
            <a:endParaRPr lang="it-IT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421" y="1816745"/>
            <a:ext cx="2569847" cy="2569847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340890" y="2930384"/>
            <a:ext cx="148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Calibri"/>
                <a:cs typeface="Calibri"/>
              </a:rPr>
              <a:t>ISO 22000</a:t>
            </a:r>
            <a:endParaRPr lang="it-IT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495791" y="4472423"/>
            <a:ext cx="2569847" cy="11607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itchFamily="34" charset="0"/>
              <a:buNone/>
            </a:pPr>
            <a:r>
              <a:rPr lang="it-IT" sz="1600" b="1" dirty="0" smtClean="0">
                <a:latin typeface="Calibri"/>
                <a:cs typeface="Calibri"/>
              </a:rPr>
              <a:t>Rischio d’Azienda </a:t>
            </a:r>
          </a:p>
          <a:p>
            <a:pPr marL="0" indent="0" algn="ctr">
              <a:lnSpc>
                <a:spcPct val="130000"/>
              </a:lnSpc>
              <a:buFont typeface="Arial" pitchFamily="34" charset="0"/>
              <a:buNone/>
            </a:pPr>
            <a:r>
              <a:rPr lang="it-IT" sz="1600" b="1" dirty="0" err="1" smtClean="0">
                <a:latin typeface="Calibri"/>
                <a:cs typeface="Calibri"/>
              </a:rPr>
              <a:t>Risk</a:t>
            </a:r>
            <a:r>
              <a:rPr lang="it-IT" sz="1600" b="1" dirty="0" smtClean="0">
                <a:latin typeface="Calibri"/>
                <a:cs typeface="Calibri"/>
              </a:rPr>
              <a:t> Management</a:t>
            </a:r>
            <a:endParaRPr lang="it-IT" sz="1600" b="1" dirty="0">
              <a:latin typeface="Calibri"/>
              <a:cs typeface="Calibri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3156386" y="4472423"/>
            <a:ext cx="2569847" cy="11607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it-IT" sz="1600" b="1" dirty="0" smtClean="0">
                <a:latin typeface="Calibri"/>
                <a:cs typeface="Calibri"/>
              </a:rPr>
              <a:t>Sicurezza Informazioni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it-IT" sz="1600" b="1" dirty="0" smtClean="0">
                <a:latin typeface="Calibri"/>
                <a:cs typeface="Calibri"/>
              </a:rPr>
              <a:t>Security of Information</a:t>
            </a:r>
            <a:endParaRPr lang="it-IT" sz="1600" b="1" dirty="0">
              <a:latin typeface="Calibri"/>
              <a:cs typeface="Calibri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5737421" y="4415698"/>
            <a:ext cx="2569847" cy="11607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it-IT" sz="1600" b="1" dirty="0" smtClean="0">
                <a:latin typeface="Calibri"/>
                <a:cs typeface="Calibri"/>
              </a:rPr>
              <a:t>Sicurezza Alimentare</a:t>
            </a:r>
            <a:endParaRPr lang="it-IT" sz="800" b="1" dirty="0" smtClean="0">
              <a:latin typeface="Calibri"/>
              <a:cs typeface="Calibri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it-IT" sz="1600" b="1" dirty="0" smtClean="0">
                <a:latin typeface="Calibri"/>
                <a:cs typeface="Calibri"/>
              </a:rPr>
              <a:t> </a:t>
            </a:r>
            <a:r>
              <a:rPr lang="it-IT" sz="1600" b="1" dirty="0" err="1" smtClean="0">
                <a:latin typeface="Calibri"/>
                <a:cs typeface="Calibri"/>
              </a:rPr>
              <a:t>Food</a:t>
            </a:r>
            <a:r>
              <a:rPr lang="it-IT" sz="1600" b="1" dirty="0" smtClean="0">
                <a:latin typeface="Calibri"/>
                <a:cs typeface="Calibri"/>
              </a:rPr>
              <a:t> </a:t>
            </a:r>
            <a:r>
              <a:rPr lang="it-IT" sz="1600" b="1" dirty="0" err="1" smtClean="0">
                <a:latin typeface="Calibri"/>
                <a:cs typeface="Calibri"/>
              </a:rPr>
              <a:t>Safety</a:t>
            </a:r>
            <a:endParaRPr lang="it-IT" sz="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873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762000" y="5702620"/>
            <a:ext cx="7543800" cy="4440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00" dirty="0"/>
              <a:t>Profilo </a:t>
            </a:r>
            <a:r>
              <a:rPr lang="it-IT" sz="1000" dirty="0" smtClean="0"/>
              <a:t>Societario – Rev. 0 </a:t>
            </a:r>
            <a:r>
              <a:rPr lang="it-IT" sz="1000" dirty="0"/>
              <a:t>- </a:t>
            </a:r>
            <a:r>
              <a:rPr lang="it-IT" sz="1000" dirty="0" smtClean="0"/>
              <a:t>Relatore: Dott. A. Giovanati – Pagina </a:t>
            </a:r>
            <a:fld id="{B28F9634-DAD1-F148-A222-25BF5FF4C193}" type="slidenum">
              <a:rPr lang="it-IT" sz="1000" smtClean="0"/>
              <a:t>11</a:t>
            </a:fld>
            <a:r>
              <a:rPr lang="it-IT" sz="1000" dirty="0" smtClean="0"/>
              <a:t> </a:t>
            </a:r>
          </a:p>
          <a:p>
            <a:pPr marL="0" indent="0" algn="ctr">
              <a:buNone/>
            </a:pPr>
            <a:r>
              <a:rPr lang="it-IT" sz="1000" dirty="0" smtClean="0">
                <a:hlinkClick r:id="rId2"/>
              </a:rPr>
              <a:t>www.myaprotect.eu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3"/>
              </a:rPr>
              <a:t>info@myaprotect.eu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4"/>
              </a:rPr>
              <a:t>mya@pec.myaprotect.eu</a:t>
            </a:r>
            <a:r>
              <a:rPr lang="it-IT" sz="1000" dirty="0" smtClean="0"/>
              <a:t>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62000" y="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D3 Euronism"/>
                <a:cs typeface="D3 Euronism"/>
              </a:rPr>
              <a:t>MYA Protect Sagl</a:t>
            </a:r>
            <a:endParaRPr lang="it-IT" dirty="0">
              <a:solidFill>
                <a:schemeClr val="bg1"/>
              </a:solidFill>
              <a:latin typeface="D3 Euronism"/>
              <a:cs typeface="D3 Euronism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2000" y="6150019"/>
            <a:ext cx="75452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latin typeface="Times New Roman"/>
                <a:cs typeface="Times New Roman"/>
              </a:rPr>
              <a:t>MYA Protect Sagl</a:t>
            </a:r>
            <a:r>
              <a:rPr lang="it-IT" sz="1100" dirty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Via dei Faggi, 17 – 6912 </a:t>
            </a:r>
            <a:r>
              <a:rPr lang="it-IT" sz="1000" dirty="0" err="1">
                <a:latin typeface="Times New Roman"/>
                <a:cs typeface="Times New Roman"/>
              </a:rPr>
              <a:t>Pazzallo</a:t>
            </a:r>
            <a:r>
              <a:rPr lang="it-IT" sz="1000" dirty="0">
                <a:latin typeface="Times New Roman"/>
                <a:cs typeface="Times New Roman"/>
              </a:rPr>
              <a:t> in Lugano - Svizzera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Registro di Commercio Ticino </a:t>
            </a:r>
            <a:r>
              <a:rPr lang="it-IT" sz="1000" dirty="0" smtClean="0">
                <a:latin typeface="Times New Roman"/>
                <a:cs typeface="Times New Roman"/>
              </a:rPr>
              <a:t>- Registro </a:t>
            </a:r>
            <a:r>
              <a:rPr lang="it-IT" sz="1000" dirty="0">
                <a:latin typeface="Times New Roman"/>
                <a:cs typeface="Times New Roman"/>
              </a:rPr>
              <a:t>IVA CH-</a:t>
            </a:r>
            <a:r>
              <a:rPr lang="it-IT" sz="1000" dirty="0" smtClean="0">
                <a:latin typeface="Times New Roman"/>
                <a:cs typeface="Times New Roman"/>
              </a:rPr>
              <a:t>425.423.726 - Capitale </a:t>
            </a:r>
            <a:r>
              <a:rPr lang="it-IT" sz="1000" dirty="0">
                <a:latin typeface="Times New Roman"/>
                <a:cs typeface="Times New Roman"/>
              </a:rPr>
              <a:t>Sociale </a:t>
            </a:r>
            <a:r>
              <a:rPr lang="it-IT" sz="1000" dirty="0" smtClean="0">
                <a:latin typeface="Times New Roman"/>
                <a:cs typeface="Times New Roman"/>
              </a:rPr>
              <a:t>I.V. 20.000,00 </a:t>
            </a:r>
            <a:r>
              <a:rPr lang="it-IT" sz="1000" dirty="0" err="1" smtClean="0">
                <a:latin typeface="Times New Roman"/>
                <a:cs typeface="Times New Roman"/>
              </a:rPr>
              <a:t>Chf</a:t>
            </a:r>
            <a:endParaRPr lang="it-IT" sz="1000" dirty="0">
              <a:latin typeface="Times New Roman"/>
              <a:cs typeface="Times New Roman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 rot="5400000">
            <a:off x="6530673" y="3644356"/>
            <a:ext cx="4631619" cy="3797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1600" dirty="0" smtClean="0">
                <a:latin typeface="D3 Euronism"/>
                <a:cs typeface="D3 Euronism"/>
              </a:rPr>
              <a:t>Campo di Applicazione</a:t>
            </a:r>
            <a:endParaRPr lang="it-IT" sz="1600" dirty="0">
              <a:latin typeface="D3 Euronism"/>
              <a:cs typeface="D3 Euronism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196" y="266304"/>
            <a:ext cx="2410749" cy="16071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91" y="1873470"/>
            <a:ext cx="2569847" cy="256984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099260" y="2949269"/>
            <a:ext cx="148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Calibri"/>
                <a:cs typeface="Calibri"/>
              </a:rPr>
              <a:t>ISO 1090</a:t>
            </a:r>
            <a:endParaRPr lang="it-IT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6386" y="1873470"/>
            <a:ext cx="2569847" cy="256984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759855" y="2949269"/>
            <a:ext cx="148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Calibri"/>
                <a:cs typeface="Calibri"/>
              </a:rPr>
              <a:t>D. </a:t>
            </a:r>
            <a:r>
              <a:rPr lang="it-IT" sz="2400" b="1" dirty="0" err="1" smtClean="0">
                <a:solidFill>
                  <a:schemeClr val="bg1"/>
                </a:solidFill>
                <a:latin typeface="Calibri"/>
                <a:cs typeface="Calibri"/>
              </a:rPr>
              <a:t>Lgs</a:t>
            </a:r>
            <a:r>
              <a:rPr lang="it-IT" sz="2400" b="1" dirty="0" smtClean="0">
                <a:solidFill>
                  <a:schemeClr val="bg1"/>
                </a:solidFill>
                <a:latin typeface="Calibri"/>
                <a:cs typeface="Calibri"/>
              </a:rPr>
              <a:t>. 81</a:t>
            </a:r>
          </a:p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Calibri"/>
                <a:cs typeface="Calibri"/>
              </a:rPr>
              <a:t>(Italia) </a:t>
            </a:r>
            <a:endParaRPr lang="it-IT" sz="1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421" y="1816745"/>
            <a:ext cx="2569847" cy="2569847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340890" y="2930384"/>
            <a:ext cx="1488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bg1"/>
                </a:solidFill>
                <a:latin typeface="Calibri"/>
                <a:cs typeface="Calibri"/>
              </a:rPr>
              <a:t>D.Lgs</a:t>
            </a:r>
            <a:r>
              <a:rPr lang="it-IT" sz="2400" b="1" dirty="0" err="1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it-IT" sz="24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  <a:latin typeface="Calibri"/>
                <a:cs typeface="Calibri"/>
              </a:rPr>
              <a:t>231</a:t>
            </a:r>
            <a:endParaRPr lang="it-IT" sz="24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Calibri"/>
                <a:cs typeface="Calibri"/>
              </a:rPr>
              <a:t>(Italia) </a:t>
            </a:r>
          </a:p>
          <a:p>
            <a:pPr algn="ctr"/>
            <a:endParaRPr lang="it-IT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495791" y="4472423"/>
            <a:ext cx="2569847" cy="11607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itchFamily="34" charset="0"/>
              <a:buNone/>
            </a:pPr>
            <a:r>
              <a:rPr lang="it-IT" sz="1600" b="1" dirty="0" smtClean="0">
                <a:latin typeface="Calibri"/>
                <a:cs typeface="Calibri"/>
              </a:rPr>
              <a:t>CE – Strutture Metalliche</a:t>
            </a:r>
          </a:p>
          <a:p>
            <a:pPr marL="0" indent="0" algn="ctr">
              <a:lnSpc>
                <a:spcPct val="130000"/>
              </a:lnSpc>
              <a:buFont typeface="Arial" pitchFamily="34" charset="0"/>
              <a:buNone/>
            </a:pPr>
            <a:r>
              <a:rPr lang="it-IT" sz="1600" b="1" dirty="0" smtClean="0">
                <a:latin typeface="Calibri"/>
                <a:cs typeface="Calibri"/>
              </a:rPr>
              <a:t>CE – Metal </a:t>
            </a:r>
            <a:r>
              <a:rPr lang="it-IT" sz="1600" b="1" dirty="0" err="1" smtClean="0">
                <a:latin typeface="Calibri"/>
                <a:cs typeface="Calibri"/>
              </a:rPr>
              <a:t>Structures</a:t>
            </a:r>
            <a:endParaRPr lang="it-IT" sz="1600" b="1" dirty="0">
              <a:latin typeface="Calibri"/>
              <a:cs typeface="Calibri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3156386" y="4472423"/>
            <a:ext cx="2569847" cy="11607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it-IT" sz="1400" b="1" dirty="0" smtClean="0">
                <a:latin typeface="Calibri"/>
                <a:cs typeface="Calibri"/>
              </a:rPr>
              <a:t>Sicurezza ambiente di lavoro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it-IT" sz="1400" b="1" dirty="0" err="1" smtClean="0">
                <a:latin typeface="Calibri"/>
                <a:cs typeface="Calibri"/>
              </a:rPr>
              <a:t>Workplace</a:t>
            </a:r>
            <a:r>
              <a:rPr lang="it-IT" sz="1400" b="1" dirty="0" smtClean="0">
                <a:latin typeface="Calibri"/>
                <a:cs typeface="Calibri"/>
              </a:rPr>
              <a:t> </a:t>
            </a:r>
            <a:r>
              <a:rPr lang="it-IT" sz="1400" b="1" dirty="0" err="1" smtClean="0">
                <a:latin typeface="Calibri"/>
                <a:cs typeface="Calibri"/>
              </a:rPr>
              <a:t>Safety</a:t>
            </a:r>
            <a:endParaRPr lang="it-IT" sz="1400" b="1" dirty="0">
              <a:latin typeface="Calibri"/>
              <a:cs typeface="Calibri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5737421" y="4415698"/>
            <a:ext cx="2569847" cy="11607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it-IT" sz="1400" b="1" dirty="0" smtClean="0">
                <a:latin typeface="Calibri"/>
                <a:cs typeface="Calibri"/>
              </a:rPr>
              <a:t>Responsabilità Amministrativa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it-IT" sz="1400" b="1" dirty="0" err="1" smtClean="0">
                <a:latin typeface="Calibri"/>
                <a:cs typeface="Calibri"/>
              </a:rPr>
              <a:t>Administrative</a:t>
            </a:r>
            <a:r>
              <a:rPr lang="it-IT" sz="1400" b="1" dirty="0" smtClean="0">
                <a:latin typeface="Calibri"/>
                <a:cs typeface="Calibri"/>
              </a:rPr>
              <a:t> </a:t>
            </a:r>
            <a:r>
              <a:rPr lang="it-IT" sz="1400" b="1" dirty="0" err="1" smtClean="0">
                <a:latin typeface="Calibri"/>
                <a:cs typeface="Calibri"/>
              </a:rPr>
              <a:t>Responsability</a:t>
            </a:r>
            <a:endParaRPr lang="it-IT" sz="1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595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762000" y="5702620"/>
            <a:ext cx="7543800" cy="4440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00" dirty="0"/>
              <a:t>Profilo </a:t>
            </a:r>
            <a:r>
              <a:rPr lang="it-IT" sz="1000" dirty="0" smtClean="0"/>
              <a:t>Societario – Rev. 0 </a:t>
            </a:r>
            <a:r>
              <a:rPr lang="it-IT" sz="1000" dirty="0"/>
              <a:t>- </a:t>
            </a:r>
            <a:r>
              <a:rPr lang="it-IT" sz="1000" dirty="0" smtClean="0"/>
              <a:t>Relatore: Dott. A. Giovanati – Pagina </a:t>
            </a:r>
            <a:fld id="{B28F9634-DAD1-F148-A222-25BF5FF4C193}" type="slidenum">
              <a:rPr lang="it-IT" sz="1000" smtClean="0"/>
              <a:t>12</a:t>
            </a:fld>
            <a:r>
              <a:rPr lang="it-IT" sz="1000" dirty="0" smtClean="0"/>
              <a:t> </a:t>
            </a:r>
          </a:p>
          <a:p>
            <a:pPr marL="0" indent="0" algn="ctr">
              <a:buNone/>
            </a:pPr>
            <a:r>
              <a:rPr lang="it-IT" sz="1000" dirty="0" smtClean="0">
                <a:hlinkClick r:id="rId2"/>
              </a:rPr>
              <a:t>www.myaprotect.eu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3"/>
              </a:rPr>
              <a:t>info@myaprotect.eu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4"/>
              </a:rPr>
              <a:t>mya@pec.myaprotect.eu</a:t>
            </a:r>
            <a:r>
              <a:rPr lang="it-IT" sz="1000" dirty="0" smtClean="0"/>
              <a:t>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62000" y="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D3 Euronism"/>
                <a:cs typeface="D3 Euronism"/>
              </a:rPr>
              <a:t>MYA Protect Sagl</a:t>
            </a:r>
            <a:endParaRPr lang="it-IT" dirty="0">
              <a:solidFill>
                <a:schemeClr val="bg1"/>
              </a:solidFill>
              <a:latin typeface="D3 Euronism"/>
              <a:cs typeface="D3 Euronism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2000" y="6150019"/>
            <a:ext cx="75452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latin typeface="Times New Roman"/>
                <a:cs typeface="Times New Roman"/>
              </a:rPr>
              <a:t>MYA Protect Sagl</a:t>
            </a:r>
            <a:r>
              <a:rPr lang="it-IT" sz="1100" dirty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Via dei Faggi, 17 – 6912 </a:t>
            </a:r>
            <a:r>
              <a:rPr lang="it-IT" sz="1000" dirty="0" err="1">
                <a:latin typeface="Times New Roman"/>
                <a:cs typeface="Times New Roman"/>
              </a:rPr>
              <a:t>Pazzallo</a:t>
            </a:r>
            <a:r>
              <a:rPr lang="it-IT" sz="1000" dirty="0">
                <a:latin typeface="Times New Roman"/>
                <a:cs typeface="Times New Roman"/>
              </a:rPr>
              <a:t> in Lugano - Svizzera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Registro di Commercio Ticino </a:t>
            </a:r>
            <a:r>
              <a:rPr lang="it-IT" sz="1000" dirty="0" smtClean="0">
                <a:latin typeface="Times New Roman"/>
                <a:cs typeface="Times New Roman"/>
              </a:rPr>
              <a:t>- Registro </a:t>
            </a:r>
            <a:r>
              <a:rPr lang="it-IT" sz="1000" dirty="0">
                <a:latin typeface="Times New Roman"/>
                <a:cs typeface="Times New Roman"/>
              </a:rPr>
              <a:t>IVA CH-</a:t>
            </a:r>
            <a:r>
              <a:rPr lang="it-IT" sz="1000" dirty="0" smtClean="0">
                <a:latin typeface="Times New Roman"/>
                <a:cs typeface="Times New Roman"/>
              </a:rPr>
              <a:t>425.423.726 - Capitale </a:t>
            </a:r>
            <a:r>
              <a:rPr lang="it-IT" sz="1000" dirty="0">
                <a:latin typeface="Times New Roman"/>
                <a:cs typeface="Times New Roman"/>
              </a:rPr>
              <a:t>Sociale </a:t>
            </a:r>
            <a:r>
              <a:rPr lang="it-IT" sz="1000" dirty="0" smtClean="0">
                <a:latin typeface="Times New Roman"/>
                <a:cs typeface="Times New Roman"/>
              </a:rPr>
              <a:t>I.V. 20.000,00 </a:t>
            </a:r>
            <a:r>
              <a:rPr lang="it-IT" sz="1000" dirty="0" err="1" smtClean="0">
                <a:latin typeface="Times New Roman"/>
                <a:cs typeface="Times New Roman"/>
              </a:rPr>
              <a:t>Chf</a:t>
            </a:r>
            <a:endParaRPr lang="it-IT" sz="1000" dirty="0">
              <a:latin typeface="Times New Roman"/>
              <a:cs typeface="Times New Roman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 rot="5400000">
            <a:off x="6530673" y="3644356"/>
            <a:ext cx="4631619" cy="3797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1600" dirty="0" smtClean="0">
                <a:latin typeface="D3 Euronism"/>
                <a:cs typeface="D3 Euronism"/>
              </a:rPr>
              <a:t>Campo di Applicazione</a:t>
            </a:r>
            <a:endParaRPr lang="it-IT" sz="1600" dirty="0">
              <a:latin typeface="D3 Euronism"/>
              <a:cs typeface="D3 Euronism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196" y="266304"/>
            <a:ext cx="2410749" cy="16071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91" y="1873470"/>
            <a:ext cx="2569847" cy="256984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099260" y="2874160"/>
            <a:ext cx="148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Calibri"/>
                <a:cs typeface="Calibri"/>
              </a:rPr>
              <a:t>ISO 22716</a:t>
            </a:r>
            <a:endParaRPr lang="it-IT" sz="1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6386" y="1873470"/>
            <a:ext cx="2569847" cy="256984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759855" y="2813825"/>
            <a:ext cx="148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Calibri"/>
                <a:cs typeface="Calibri"/>
              </a:rPr>
              <a:t>Dir. 6508</a:t>
            </a:r>
          </a:p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Calibri"/>
                <a:cs typeface="Calibri"/>
              </a:rPr>
              <a:t>(Svizzera) </a:t>
            </a:r>
            <a:endParaRPr lang="it-IT" sz="1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421" y="1816745"/>
            <a:ext cx="2569847" cy="2569847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340890" y="2793822"/>
            <a:ext cx="1488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Calibri"/>
                <a:cs typeface="Calibri"/>
              </a:rPr>
              <a:t>LF 817</a:t>
            </a:r>
            <a:endParaRPr lang="it-IT" sz="24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Calibri"/>
                <a:cs typeface="Calibri"/>
              </a:rPr>
              <a:t>(Svizzera) </a:t>
            </a:r>
            <a:endParaRPr lang="it-IT" sz="16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endParaRPr lang="it-IT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495791" y="4472423"/>
            <a:ext cx="2569847" cy="11607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itchFamily="34" charset="0"/>
              <a:buNone/>
            </a:pPr>
            <a:r>
              <a:rPr lang="it-IT" sz="1400" b="1" dirty="0" smtClean="0">
                <a:latin typeface="Calibri"/>
                <a:cs typeface="Calibri"/>
              </a:rPr>
              <a:t>Pratiche di Buona Fabbricazione</a:t>
            </a:r>
          </a:p>
          <a:p>
            <a:pPr marL="0" indent="0" algn="ctr">
              <a:lnSpc>
                <a:spcPct val="130000"/>
              </a:lnSpc>
              <a:buFont typeface="Arial" pitchFamily="34" charset="0"/>
              <a:buNone/>
            </a:pPr>
            <a:r>
              <a:rPr lang="it-IT" sz="900" b="1" dirty="0" smtClean="0">
                <a:latin typeface="Calibri"/>
                <a:cs typeface="Calibri"/>
              </a:rPr>
              <a:t>(cosmetica)</a:t>
            </a:r>
          </a:p>
          <a:p>
            <a:pPr marL="0" indent="0" algn="ctr">
              <a:lnSpc>
                <a:spcPct val="130000"/>
              </a:lnSpc>
              <a:buFont typeface="Arial" pitchFamily="34" charset="0"/>
              <a:buNone/>
            </a:pPr>
            <a:r>
              <a:rPr lang="it-IT" sz="1400" b="1" dirty="0" err="1" smtClean="0">
                <a:latin typeface="Calibri"/>
                <a:cs typeface="Calibri"/>
              </a:rPr>
              <a:t>Good</a:t>
            </a:r>
            <a:r>
              <a:rPr lang="it-IT" sz="1400" b="1" dirty="0" smtClean="0">
                <a:latin typeface="Calibri"/>
                <a:cs typeface="Calibri"/>
              </a:rPr>
              <a:t> Manufacturing </a:t>
            </a:r>
            <a:r>
              <a:rPr lang="it-IT" sz="1400" b="1" dirty="0" err="1" smtClean="0">
                <a:latin typeface="Calibri"/>
                <a:cs typeface="Calibri"/>
              </a:rPr>
              <a:t>Practices</a:t>
            </a:r>
            <a:endParaRPr lang="it-IT" sz="1400" b="1" dirty="0" smtClean="0">
              <a:latin typeface="Calibri"/>
              <a:cs typeface="Calibri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it-IT" sz="900" b="1" dirty="0">
                <a:latin typeface="Calibri"/>
                <a:cs typeface="Calibri"/>
              </a:rPr>
              <a:t>(</a:t>
            </a:r>
            <a:r>
              <a:rPr lang="it-IT" sz="900" b="1" dirty="0" err="1" smtClean="0">
                <a:latin typeface="Calibri"/>
                <a:cs typeface="Calibri"/>
              </a:rPr>
              <a:t>cosmetics</a:t>
            </a:r>
            <a:r>
              <a:rPr lang="it-IT" sz="900" b="1" dirty="0" smtClean="0">
                <a:latin typeface="Calibri"/>
                <a:cs typeface="Calibri"/>
              </a:rPr>
              <a:t>)</a:t>
            </a:r>
            <a:endParaRPr lang="it-IT" sz="900" b="1" dirty="0">
              <a:latin typeface="Calibri"/>
              <a:cs typeface="Calibri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3156386" y="4472423"/>
            <a:ext cx="2569847" cy="11607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it-IT" sz="1400" b="1" dirty="0" smtClean="0">
                <a:latin typeface="Calibri"/>
                <a:cs typeface="Calibri"/>
              </a:rPr>
              <a:t>Sicurezza ambiente di lavoro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it-IT" sz="1400" b="1" dirty="0" err="1" smtClean="0">
                <a:latin typeface="Calibri"/>
                <a:cs typeface="Calibri"/>
              </a:rPr>
              <a:t>Workplace</a:t>
            </a:r>
            <a:r>
              <a:rPr lang="it-IT" sz="1400" b="1" dirty="0" smtClean="0">
                <a:latin typeface="Calibri"/>
                <a:cs typeface="Calibri"/>
              </a:rPr>
              <a:t> </a:t>
            </a:r>
            <a:r>
              <a:rPr lang="it-IT" sz="1400" b="1" dirty="0" err="1" smtClean="0">
                <a:latin typeface="Calibri"/>
                <a:cs typeface="Calibri"/>
              </a:rPr>
              <a:t>Safety</a:t>
            </a:r>
            <a:endParaRPr lang="it-IT" sz="1400" b="1" dirty="0">
              <a:latin typeface="Calibri"/>
              <a:cs typeface="Calibri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5737421" y="4415698"/>
            <a:ext cx="2569847" cy="11607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it-IT" sz="1400" b="1" dirty="0">
                <a:latin typeface="Calibri"/>
                <a:cs typeface="Calibri"/>
              </a:rPr>
              <a:t>Sicurezza Alimentare</a:t>
            </a:r>
            <a:endParaRPr lang="it-IT" sz="700" b="1" dirty="0">
              <a:latin typeface="Calibri"/>
              <a:cs typeface="Calibri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it-IT" sz="1400" b="1" dirty="0">
                <a:latin typeface="Calibri"/>
                <a:cs typeface="Calibri"/>
              </a:rPr>
              <a:t> </a:t>
            </a:r>
            <a:r>
              <a:rPr lang="it-IT" sz="1400" b="1" dirty="0" err="1">
                <a:latin typeface="Calibri"/>
                <a:cs typeface="Calibri"/>
              </a:rPr>
              <a:t>Food</a:t>
            </a:r>
            <a:r>
              <a:rPr lang="it-IT" sz="1400" b="1" dirty="0">
                <a:latin typeface="Calibri"/>
                <a:cs typeface="Calibri"/>
              </a:rPr>
              <a:t> </a:t>
            </a:r>
            <a:r>
              <a:rPr lang="it-IT" sz="1400" b="1" dirty="0" err="1">
                <a:latin typeface="Calibri"/>
                <a:cs typeface="Calibri"/>
              </a:rPr>
              <a:t>Safety</a:t>
            </a:r>
            <a:endParaRPr lang="it-IT" sz="7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7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762000" y="5702620"/>
            <a:ext cx="7543800" cy="4440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00" dirty="0"/>
              <a:t>Profilo </a:t>
            </a:r>
            <a:r>
              <a:rPr lang="it-IT" sz="1000" dirty="0" smtClean="0"/>
              <a:t>Societario – Rev. 0 </a:t>
            </a:r>
            <a:r>
              <a:rPr lang="it-IT" sz="1000" dirty="0"/>
              <a:t>- </a:t>
            </a:r>
            <a:r>
              <a:rPr lang="it-IT" sz="1000" dirty="0" smtClean="0"/>
              <a:t>Relatore: Dott. A. Giovanati – Pagina </a:t>
            </a:r>
            <a:fld id="{B28F9634-DAD1-F148-A222-25BF5FF4C193}" type="slidenum">
              <a:rPr lang="it-IT" sz="1000" smtClean="0"/>
              <a:t>2</a:t>
            </a:fld>
            <a:r>
              <a:rPr lang="it-IT" sz="1000" dirty="0" smtClean="0"/>
              <a:t> </a:t>
            </a:r>
          </a:p>
          <a:p>
            <a:pPr marL="0" indent="0" algn="ctr">
              <a:buNone/>
            </a:pPr>
            <a:r>
              <a:rPr lang="it-IT" sz="1000" dirty="0" smtClean="0">
                <a:hlinkClick r:id="rId2"/>
              </a:rPr>
              <a:t>www.myaprotect.eu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3"/>
              </a:rPr>
              <a:t>info@myaprotect.eu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4"/>
              </a:rPr>
              <a:t>mya@pec.myaprotect.eu</a:t>
            </a:r>
            <a:r>
              <a:rPr lang="it-IT" sz="1000" dirty="0" smtClean="0"/>
              <a:t>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62000" y="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D3 Euronism"/>
                <a:cs typeface="D3 Euronism"/>
              </a:rPr>
              <a:t>MYA Protect Sagl</a:t>
            </a:r>
            <a:endParaRPr lang="it-IT" dirty="0">
              <a:solidFill>
                <a:schemeClr val="bg1"/>
              </a:solidFill>
              <a:latin typeface="D3 Euronism"/>
              <a:cs typeface="D3 Euronism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2000" y="6150019"/>
            <a:ext cx="75452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latin typeface="Times New Roman"/>
                <a:cs typeface="Times New Roman"/>
              </a:rPr>
              <a:t>MYA Protect Sagl</a:t>
            </a:r>
            <a:r>
              <a:rPr lang="it-IT" sz="1100" dirty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Via dei Faggi, 17 – 6912 </a:t>
            </a:r>
            <a:r>
              <a:rPr lang="it-IT" sz="1000" dirty="0" err="1">
                <a:latin typeface="Times New Roman"/>
                <a:cs typeface="Times New Roman"/>
              </a:rPr>
              <a:t>Pazzallo</a:t>
            </a:r>
            <a:r>
              <a:rPr lang="it-IT" sz="1000" dirty="0">
                <a:latin typeface="Times New Roman"/>
                <a:cs typeface="Times New Roman"/>
              </a:rPr>
              <a:t> in Lugano - Svizzera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Registro di Commercio Ticino </a:t>
            </a:r>
            <a:r>
              <a:rPr lang="it-IT" sz="1000" dirty="0" smtClean="0">
                <a:latin typeface="Times New Roman"/>
                <a:cs typeface="Times New Roman"/>
              </a:rPr>
              <a:t>- Registro </a:t>
            </a:r>
            <a:r>
              <a:rPr lang="it-IT" sz="1000" dirty="0">
                <a:latin typeface="Times New Roman"/>
                <a:cs typeface="Times New Roman"/>
              </a:rPr>
              <a:t>IVA CH-</a:t>
            </a:r>
            <a:r>
              <a:rPr lang="it-IT" sz="1000" dirty="0" smtClean="0">
                <a:latin typeface="Times New Roman"/>
                <a:cs typeface="Times New Roman"/>
              </a:rPr>
              <a:t>425.423.726 - Capitale </a:t>
            </a:r>
            <a:r>
              <a:rPr lang="it-IT" sz="1000" dirty="0">
                <a:latin typeface="Times New Roman"/>
                <a:cs typeface="Times New Roman"/>
              </a:rPr>
              <a:t>Sociale </a:t>
            </a:r>
            <a:r>
              <a:rPr lang="it-IT" sz="1000" dirty="0" smtClean="0">
                <a:latin typeface="Times New Roman"/>
                <a:cs typeface="Times New Roman"/>
              </a:rPr>
              <a:t>I.V. 20.000,00 </a:t>
            </a:r>
            <a:r>
              <a:rPr lang="it-IT" sz="1000" dirty="0" err="1" smtClean="0">
                <a:latin typeface="Times New Roman"/>
                <a:cs typeface="Times New Roman"/>
              </a:rPr>
              <a:t>Chf</a:t>
            </a:r>
            <a:endParaRPr lang="it-IT" sz="1000" dirty="0">
              <a:latin typeface="Times New Roman"/>
              <a:cs typeface="Times New Roman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 rot="5400000">
            <a:off x="6530673" y="3644356"/>
            <a:ext cx="4631619" cy="3797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it-IT" sz="1600" dirty="0" smtClean="0">
                <a:latin typeface="D3 Euronism"/>
                <a:cs typeface="D3 Euronism"/>
              </a:rPr>
              <a:t>Profilo</a:t>
            </a:r>
            <a:endParaRPr lang="it-IT" sz="1600" dirty="0">
              <a:latin typeface="D3 Euronism"/>
              <a:cs typeface="D3 Euronism"/>
            </a:endParaRP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762000" y="773657"/>
            <a:ext cx="5303979" cy="398232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it-IT" dirty="0"/>
              <a:t>"Gli standard di qualità tendono spontaneamente verso il basso, come se fossero attratti da una forza di gravità. Ciò che può mantenerli alti è solo la pressione del miglioramento continuo della qualità" </a:t>
            </a:r>
            <a:endParaRPr lang="it-IT" dirty="0" smtClean="0"/>
          </a:p>
          <a:p>
            <a:pPr marL="0" indent="0" algn="ctr">
              <a:lnSpc>
                <a:spcPct val="130000"/>
              </a:lnSpc>
              <a:buNone/>
            </a:pPr>
            <a:endParaRPr lang="it-IT" sz="1400" dirty="0" smtClean="0"/>
          </a:p>
          <a:p>
            <a:pPr marL="0" indent="0" algn="ctr">
              <a:lnSpc>
                <a:spcPct val="130000"/>
              </a:lnSpc>
              <a:buNone/>
            </a:pPr>
            <a:r>
              <a:rPr lang="it-IT" sz="1400" dirty="0" smtClean="0"/>
              <a:t>Cit. Hugh </a:t>
            </a:r>
            <a:r>
              <a:rPr lang="it-IT" sz="1400" dirty="0"/>
              <a:t>Koch</a:t>
            </a:r>
            <a:endParaRPr lang="it-IT" sz="1400" dirty="0" smtClean="0">
              <a:latin typeface="Times"/>
              <a:cs typeface="Times"/>
            </a:endParaRPr>
          </a:p>
        </p:txBody>
      </p:sp>
      <p:pic>
        <p:nvPicPr>
          <p:cNvPr id="11" name="Immagine 10" descr="CIMG008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79" y="773657"/>
            <a:ext cx="2239821" cy="398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3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62000" y="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D3 Euronism"/>
                <a:cs typeface="D3 Euronism"/>
              </a:rPr>
              <a:t>MYA Protect Sagl</a:t>
            </a:r>
            <a:endParaRPr lang="it-IT" dirty="0">
              <a:solidFill>
                <a:schemeClr val="bg1"/>
              </a:solidFill>
              <a:latin typeface="D3 Euronism"/>
              <a:cs typeface="D3 Euronism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 rot="5400000">
            <a:off x="6530673" y="3644356"/>
            <a:ext cx="4631619" cy="3797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it-IT" sz="1600" dirty="0" smtClean="0">
                <a:latin typeface="D3 Euronism"/>
                <a:cs typeface="D3 Euronism"/>
              </a:rPr>
              <a:t>Amministratore e Gerente</a:t>
            </a:r>
            <a:endParaRPr lang="it-IT" sz="1600" dirty="0">
              <a:latin typeface="D3 Euronism"/>
              <a:cs typeface="D3 Euronism"/>
            </a:endParaRP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762000" y="773657"/>
            <a:ext cx="5303979" cy="45317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it-IT" dirty="0" smtClean="0"/>
              <a:t>Andrea Dr. Giovanati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it-IT" sz="1400" dirty="0" smtClean="0">
                <a:latin typeface="Times"/>
                <a:cs typeface="Times"/>
              </a:rPr>
              <a:t>Nato nel 1983, diplomato in ragioneria nel 2002 e laureato in scienze aziendali nel 2013.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it-IT" sz="1400" dirty="0" smtClean="0">
                <a:latin typeface="Times"/>
                <a:cs typeface="Times"/>
              </a:rPr>
              <a:t>Residente a Lugano in </a:t>
            </a:r>
            <a:r>
              <a:rPr lang="it-IT" sz="1400" dirty="0">
                <a:latin typeface="Times"/>
                <a:cs typeface="Times"/>
              </a:rPr>
              <a:t>Ticino (Svizzera) dal 2008</a:t>
            </a:r>
          </a:p>
          <a:p>
            <a:pPr marL="0" indent="0" algn="ctr">
              <a:lnSpc>
                <a:spcPct val="130000"/>
              </a:lnSpc>
              <a:buNone/>
            </a:pPr>
            <a:endParaRPr lang="it-IT" sz="1400" dirty="0" smtClean="0">
              <a:latin typeface="Times"/>
              <a:cs typeface="Times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it-IT" sz="1400" u="sng" dirty="0" smtClean="0">
                <a:latin typeface="Times"/>
                <a:cs typeface="Times"/>
              </a:rPr>
              <a:t>Attività principale: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it-IT" sz="1400" dirty="0" smtClean="0">
                <a:latin typeface="Times"/>
                <a:cs typeface="Times"/>
              </a:rPr>
              <a:t>Consulente sui sistemi di gestione dal 2002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it-IT" sz="1400" u="sng" dirty="0" smtClean="0">
                <a:latin typeface="Times"/>
                <a:cs typeface="Times"/>
              </a:rPr>
              <a:t>Attività secondaria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it-IT" sz="1400" dirty="0" smtClean="0">
                <a:latin typeface="Times"/>
                <a:cs typeface="Times"/>
              </a:rPr>
              <a:t>Auditor sui sistemi di gestione dal 2004</a:t>
            </a:r>
          </a:p>
        </p:txBody>
      </p:sp>
      <p:pic>
        <p:nvPicPr>
          <p:cNvPr id="11" name="Immagine 10" descr="CIMG00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337" y="773657"/>
            <a:ext cx="2352463" cy="4182603"/>
          </a:xfrm>
          <a:prstGeom prst="rect">
            <a:avLst/>
          </a:prstGeom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762000" y="5702620"/>
            <a:ext cx="7543800" cy="4440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00" dirty="0"/>
              <a:t>Profilo </a:t>
            </a:r>
            <a:r>
              <a:rPr lang="it-IT" sz="1000" dirty="0" smtClean="0"/>
              <a:t>Societario – Rev. 0 </a:t>
            </a:r>
            <a:r>
              <a:rPr lang="it-IT" sz="1000" dirty="0"/>
              <a:t>- </a:t>
            </a:r>
            <a:r>
              <a:rPr lang="it-IT" sz="1000" dirty="0" smtClean="0"/>
              <a:t>Relatore: Dott. A. Giovanati – Pagina </a:t>
            </a:r>
            <a:fld id="{B28F9634-DAD1-F148-A222-25BF5FF4C193}" type="slidenum">
              <a:rPr lang="it-IT" sz="1000" smtClean="0"/>
              <a:t>3</a:t>
            </a:fld>
            <a:r>
              <a:rPr lang="it-IT" sz="1000" dirty="0" smtClean="0"/>
              <a:t> </a:t>
            </a:r>
          </a:p>
          <a:p>
            <a:pPr marL="0" indent="0" algn="ctr">
              <a:buNone/>
            </a:pPr>
            <a:r>
              <a:rPr lang="it-IT" sz="1000" dirty="0" smtClean="0">
                <a:hlinkClick r:id="rId3"/>
              </a:rPr>
              <a:t>www.myaprotect.eu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4"/>
              </a:rPr>
              <a:t>info@myaprotect.eu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5"/>
              </a:rPr>
              <a:t>mya@pec.myaprotect.eu</a:t>
            </a:r>
            <a:r>
              <a:rPr lang="it-IT" sz="1000" dirty="0" smtClean="0"/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62000" y="6150019"/>
            <a:ext cx="75452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latin typeface="Times New Roman"/>
                <a:cs typeface="Times New Roman"/>
              </a:rPr>
              <a:t>MYA Protect Sagl</a:t>
            </a:r>
            <a:r>
              <a:rPr lang="it-IT" sz="1100" dirty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Via dei Faggi, 17 – 6912 </a:t>
            </a:r>
            <a:r>
              <a:rPr lang="it-IT" sz="1000" dirty="0" err="1">
                <a:latin typeface="Times New Roman"/>
                <a:cs typeface="Times New Roman"/>
              </a:rPr>
              <a:t>Pazzallo</a:t>
            </a:r>
            <a:r>
              <a:rPr lang="it-IT" sz="1000" dirty="0">
                <a:latin typeface="Times New Roman"/>
                <a:cs typeface="Times New Roman"/>
              </a:rPr>
              <a:t> in Lugano - Svizzera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Registro di Commercio Ticino </a:t>
            </a:r>
            <a:r>
              <a:rPr lang="it-IT" sz="1000" dirty="0" smtClean="0">
                <a:latin typeface="Times New Roman"/>
                <a:cs typeface="Times New Roman"/>
              </a:rPr>
              <a:t>- Registro </a:t>
            </a:r>
            <a:r>
              <a:rPr lang="it-IT" sz="1000" dirty="0">
                <a:latin typeface="Times New Roman"/>
                <a:cs typeface="Times New Roman"/>
              </a:rPr>
              <a:t>IVA CH-</a:t>
            </a:r>
            <a:r>
              <a:rPr lang="it-IT" sz="1000" dirty="0" smtClean="0">
                <a:latin typeface="Times New Roman"/>
                <a:cs typeface="Times New Roman"/>
              </a:rPr>
              <a:t>425.423.726 - Capitale </a:t>
            </a:r>
            <a:r>
              <a:rPr lang="it-IT" sz="1000" dirty="0">
                <a:latin typeface="Times New Roman"/>
                <a:cs typeface="Times New Roman"/>
              </a:rPr>
              <a:t>Sociale </a:t>
            </a:r>
            <a:r>
              <a:rPr lang="it-IT" sz="1000" dirty="0" smtClean="0">
                <a:latin typeface="Times New Roman"/>
                <a:cs typeface="Times New Roman"/>
              </a:rPr>
              <a:t>I.V. 20.000,00 </a:t>
            </a:r>
            <a:r>
              <a:rPr lang="it-IT" sz="1000" dirty="0" err="1" smtClean="0">
                <a:latin typeface="Times New Roman"/>
                <a:cs typeface="Times New Roman"/>
              </a:rPr>
              <a:t>Chf</a:t>
            </a:r>
            <a:endParaRPr lang="it-IT" sz="1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474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762000" y="5702620"/>
            <a:ext cx="7543800" cy="4440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00" dirty="0"/>
              <a:t>Profilo </a:t>
            </a:r>
            <a:r>
              <a:rPr lang="it-IT" sz="1000" dirty="0" smtClean="0"/>
              <a:t>Societario – Rev. 0 </a:t>
            </a:r>
            <a:r>
              <a:rPr lang="it-IT" sz="1000" dirty="0"/>
              <a:t>- </a:t>
            </a:r>
            <a:r>
              <a:rPr lang="it-IT" sz="1000" dirty="0" smtClean="0"/>
              <a:t>Relatore: Dott. A. Giovanati – Pagina </a:t>
            </a:r>
            <a:fld id="{B28F9634-DAD1-F148-A222-25BF5FF4C193}" type="slidenum">
              <a:rPr lang="it-IT" sz="1000" smtClean="0"/>
              <a:t>4</a:t>
            </a:fld>
            <a:r>
              <a:rPr lang="it-IT" sz="1000" dirty="0" smtClean="0"/>
              <a:t> </a:t>
            </a:r>
          </a:p>
          <a:p>
            <a:pPr marL="0" indent="0" algn="ctr">
              <a:buNone/>
            </a:pPr>
            <a:r>
              <a:rPr lang="it-IT" sz="1000" dirty="0" smtClean="0">
                <a:hlinkClick r:id="rId2"/>
              </a:rPr>
              <a:t>www.myaprotect.eu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3"/>
              </a:rPr>
              <a:t>info@myaprotect.eu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4"/>
              </a:rPr>
              <a:t>mya@pec.myaprotect.eu</a:t>
            </a:r>
            <a:r>
              <a:rPr lang="it-IT" sz="1000" dirty="0" smtClean="0"/>
              <a:t>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62000" y="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D3 Euronism"/>
                <a:cs typeface="D3 Euronism"/>
              </a:rPr>
              <a:t>MYA Protect Sagl</a:t>
            </a:r>
            <a:endParaRPr lang="it-IT" dirty="0">
              <a:solidFill>
                <a:schemeClr val="bg1"/>
              </a:solidFill>
              <a:latin typeface="D3 Euronism"/>
              <a:cs typeface="D3 Euronism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2000" y="6150019"/>
            <a:ext cx="75452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latin typeface="Times New Roman"/>
                <a:cs typeface="Times New Roman"/>
              </a:rPr>
              <a:t>MYA Protect Sagl</a:t>
            </a:r>
            <a:r>
              <a:rPr lang="it-IT" sz="1100" dirty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Via dei Faggi, 17 – 6912 </a:t>
            </a:r>
            <a:r>
              <a:rPr lang="it-IT" sz="1000" dirty="0" err="1">
                <a:latin typeface="Times New Roman"/>
                <a:cs typeface="Times New Roman"/>
              </a:rPr>
              <a:t>Pazzallo</a:t>
            </a:r>
            <a:r>
              <a:rPr lang="it-IT" sz="1000" dirty="0">
                <a:latin typeface="Times New Roman"/>
                <a:cs typeface="Times New Roman"/>
              </a:rPr>
              <a:t> in Lugano - Svizzera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Registro di Commercio Ticino </a:t>
            </a:r>
            <a:r>
              <a:rPr lang="it-IT" sz="1000" dirty="0" smtClean="0">
                <a:latin typeface="Times New Roman"/>
                <a:cs typeface="Times New Roman"/>
              </a:rPr>
              <a:t>- Registro </a:t>
            </a:r>
            <a:r>
              <a:rPr lang="it-IT" sz="1000" dirty="0">
                <a:latin typeface="Times New Roman"/>
                <a:cs typeface="Times New Roman"/>
              </a:rPr>
              <a:t>IVA CH-</a:t>
            </a:r>
            <a:r>
              <a:rPr lang="it-IT" sz="1000" dirty="0" smtClean="0">
                <a:latin typeface="Times New Roman"/>
                <a:cs typeface="Times New Roman"/>
              </a:rPr>
              <a:t>425.423.726 - Capitale </a:t>
            </a:r>
            <a:r>
              <a:rPr lang="it-IT" sz="1000" dirty="0">
                <a:latin typeface="Times New Roman"/>
                <a:cs typeface="Times New Roman"/>
              </a:rPr>
              <a:t>Sociale </a:t>
            </a:r>
            <a:r>
              <a:rPr lang="it-IT" sz="1000" dirty="0" smtClean="0">
                <a:latin typeface="Times New Roman"/>
                <a:cs typeface="Times New Roman"/>
              </a:rPr>
              <a:t>I.V. 20.000,00 </a:t>
            </a:r>
            <a:r>
              <a:rPr lang="it-IT" sz="1000" dirty="0" err="1" smtClean="0">
                <a:latin typeface="Times New Roman"/>
                <a:cs typeface="Times New Roman"/>
              </a:rPr>
              <a:t>Chf</a:t>
            </a:r>
            <a:endParaRPr lang="it-IT" sz="1000" dirty="0">
              <a:latin typeface="Times New Roman"/>
              <a:cs typeface="Times New Roman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 rot="5400000">
            <a:off x="6530673" y="3644356"/>
            <a:ext cx="4631619" cy="3797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1600" dirty="0">
                <a:latin typeface="D3 Euronism"/>
                <a:cs typeface="D3 Euronism"/>
              </a:rPr>
              <a:t>Profilo</a:t>
            </a:r>
          </a:p>
        </p:txBody>
      </p:sp>
      <p:pic>
        <p:nvPicPr>
          <p:cNvPr id="22" name="Immagine 21" descr="svizzer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62101"/>
            <a:ext cx="4969919" cy="1963234"/>
          </a:xfrm>
          <a:prstGeom prst="rect">
            <a:avLst/>
          </a:prstGeom>
        </p:spPr>
      </p:pic>
      <p:sp>
        <p:nvSpPr>
          <p:cNvPr id="24" name="Segnaposto contenuto 2"/>
          <p:cNvSpPr>
            <a:spLocks noGrp="1"/>
          </p:cNvSpPr>
          <p:nvPr>
            <p:ph idx="1"/>
          </p:nvPr>
        </p:nvSpPr>
        <p:spPr>
          <a:xfrm>
            <a:off x="762000" y="2554636"/>
            <a:ext cx="7545269" cy="300814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it-IT" sz="1200" dirty="0" smtClean="0">
                <a:latin typeface="Calibri"/>
                <a:cs typeface="Calibri"/>
              </a:rPr>
              <a:t>MYA Protect, fondata dal Dott. A. Giovanati (registro giornaliero n° 12870 del Foglio Ufficiale Svizzero di Commercio – FUSC) è </a:t>
            </a:r>
            <a:r>
              <a:rPr lang="it-IT" sz="1200" dirty="0">
                <a:latin typeface="Calibri"/>
                <a:cs typeface="Calibri"/>
              </a:rPr>
              <a:t>assoggettata con i criteri ordinari sia all’Imposta Federale diretta (Confederazione Svizzera), sia all’Imposta Cantonale (Cantone Ticino) e Comunale (Lugano)</a:t>
            </a:r>
            <a:r>
              <a:rPr lang="it-IT" sz="1200" dirty="0" smtClean="0">
                <a:latin typeface="Calibri"/>
                <a:cs typeface="Calibri"/>
              </a:rPr>
              <a:t>. Essa </a:t>
            </a:r>
            <a:r>
              <a:rPr lang="it-IT" sz="1200" dirty="0">
                <a:latin typeface="Calibri"/>
                <a:cs typeface="Calibri"/>
              </a:rPr>
              <a:t>non è pertanto al beneficio di un’imposizione speciale come società holding, società di amministrazione o Società ausiliaria giusta gli art. 91, 92 e 93 della Legge tributaria del Canton Ticino del 21 Giugno 1994 (in seguito LT)</a:t>
            </a:r>
            <a:r>
              <a:rPr lang="it-IT" sz="1200" dirty="0" smtClean="0">
                <a:latin typeface="Calibri"/>
                <a:cs typeface="Calibri"/>
              </a:rPr>
              <a:t>. Il </a:t>
            </a:r>
            <a:r>
              <a:rPr lang="it-IT" sz="1200" dirty="0">
                <a:latin typeface="Calibri"/>
                <a:cs typeface="Calibri"/>
              </a:rPr>
              <a:t>diritto fiscale federale (Legge federale sull’imposta federale diretta del 14 dicembre 1990) e il diritto fiscale cantonale (LT) non ammettono altre tassazioni agevolate o accordi amministrativi equivalenti.</a:t>
            </a:r>
          </a:p>
          <a:p>
            <a:pPr marL="0" indent="0" algn="just">
              <a:buNone/>
            </a:pPr>
            <a:r>
              <a:rPr lang="it-IT" sz="1200" dirty="0">
                <a:latin typeface="Calibri"/>
                <a:cs typeface="Calibri"/>
              </a:rPr>
              <a:t>La Società è iscritta con i numeri di identificazione informatica 674.1.000.8693 e di incarto 27284</a:t>
            </a:r>
            <a:r>
              <a:rPr lang="it-IT" sz="1200" dirty="0" smtClean="0">
                <a:latin typeface="Calibri"/>
                <a:cs typeface="Calibri"/>
              </a:rPr>
              <a:t>.</a:t>
            </a:r>
          </a:p>
          <a:p>
            <a:pPr marL="0" indent="0">
              <a:buNone/>
            </a:pPr>
            <a:endParaRPr lang="it-IT" sz="1200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it-IT" sz="1200" u="sng" dirty="0" smtClean="0">
                <a:latin typeface="Calibri"/>
                <a:cs typeface="Calibri"/>
              </a:rPr>
              <a:t>Lo </a:t>
            </a:r>
            <a:r>
              <a:rPr lang="it-IT" sz="1200" u="sng" dirty="0">
                <a:latin typeface="Calibri"/>
                <a:cs typeface="Calibri"/>
              </a:rPr>
              <a:t>scopo societario di MYA Protect è</a:t>
            </a:r>
            <a:r>
              <a:rPr lang="it-IT" sz="1200" u="sng" dirty="0" smtClean="0">
                <a:latin typeface="Calibri"/>
                <a:cs typeface="Calibri"/>
              </a:rPr>
              <a:t>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1200" dirty="0" smtClean="0">
                <a:latin typeface="Calibri"/>
                <a:cs typeface="Calibri"/>
              </a:rPr>
              <a:t>Valutazione </a:t>
            </a:r>
            <a:r>
              <a:rPr lang="it-IT" sz="1200" dirty="0">
                <a:latin typeface="Calibri"/>
                <a:cs typeface="Calibri"/>
              </a:rPr>
              <a:t>e ispezione di processi, prodotti e sistemi di gestione.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1200" dirty="0">
                <a:latin typeface="Calibri"/>
                <a:cs typeface="Calibri"/>
              </a:rPr>
              <a:t>Organizzazione ed erogazione corsi di formazione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1200" dirty="0">
                <a:latin typeface="Calibri"/>
                <a:cs typeface="Calibri"/>
              </a:rPr>
              <a:t>La società può detenere marchi, brevetti e commercializzare prodotti con il proprio marchio, nonché assumere rappresentanze.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1200" dirty="0">
                <a:latin typeface="Calibri"/>
                <a:cs typeface="Calibri"/>
              </a:rPr>
              <a:t>La società può inoltre acquistare, costituire e finanziare altre società nonché aprire succursali in Svizzera e all’estero.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1200" dirty="0">
                <a:latin typeface="Calibri"/>
                <a:cs typeface="Calibri"/>
              </a:rPr>
              <a:t>Acquisto, vendita, importazione, esportazione e commercio impianti e macchinari destinati all’ambito della meccanica di precisione e non, nonché prodotti da lavorazioni meccaniche.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1200" dirty="0">
                <a:latin typeface="Calibri"/>
                <a:cs typeface="Calibri"/>
              </a:rPr>
              <a:t>Acquisto, vendita, importazione, esportazione e commercio di beni di consumo</a:t>
            </a:r>
            <a:r>
              <a:rPr lang="it-IT" sz="1200" dirty="0" smtClean="0">
                <a:latin typeface="Calibri"/>
                <a:cs typeface="Calibri"/>
              </a:rPr>
              <a:t>.</a:t>
            </a:r>
            <a:endParaRPr lang="it-IT" sz="1200" u="sng" dirty="0" smtClean="0">
              <a:latin typeface="Calibri"/>
              <a:cs typeface="Calibri"/>
            </a:endParaRPr>
          </a:p>
        </p:txBody>
      </p:sp>
      <p:pic>
        <p:nvPicPr>
          <p:cNvPr id="25" name="Immagine 24" descr="MYA_logo1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91" y="562101"/>
            <a:ext cx="2510078" cy="196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762000" y="5702620"/>
            <a:ext cx="7543800" cy="4440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00" dirty="0"/>
              <a:t>Profilo </a:t>
            </a:r>
            <a:r>
              <a:rPr lang="it-IT" sz="1000" dirty="0" smtClean="0"/>
              <a:t>Societario – Rev.0 </a:t>
            </a:r>
            <a:r>
              <a:rPr lang="it-IT" sz="1000" dirty="0"/>
              <a:t>- </a:t>
            </a:r>
            <a:r>
              <a:rPr lang="it-IT" sz="1000" dirty="0" smtClean="0"/>
              <a:t>Relatore: Dott. A. Giovanati – Pagina </a:t>
            </a:r>
            <a:fld id="{B28F9634-DAD1-F148-A222-25BF5FF4C193}" type="slidenum">
              <a:rPr lang="it-IT" sz="1000" smtClean="0"/>
              <a:t>5</a:t>
            </a:fld>
            <a:r>
              <a:rPr lang="it-IT" sz="1000" dirty="0" smtClean="0"/>
              <a:t> </a:t>
            </a:r>
          </a:p>
          <a:p>
            <a:pPr marL="0" indent="0" algn="ctr">
              <a:buNone/>
            </a:pPr>
            <a:r>
              <a:rPr lang="it-IT" sz="1000" dirty="0" smtClean="0">
                <a:hlinkClick r:id="rId2"/>
              </a:rPr>
              <a:t>www.myaprotect.eu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3"/>
              </a:rPr>
              <a:t>info@myaprotect.eu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4"/>
              </a:rPr>
              <a:t>mya@pec.myaprotect.eu</a:t>
            </a:r>
            <a:r>
              <a:rPr lang="it-IT" sz="1000" dirty="0" smtClean="0"/>
              <a:t>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62000" y="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D3 Euronism"/>
                <a:cs typeface="D3 Euronism"/>
              </a:rPr>
              <a:t>MYA Protect Sagl</a:t>
            </a:r>
            <a:endParaRPr lang="it-IT" dirty="0">
              <a:solidFill>
                <a:schemeClr val="bg1"/>
              </a:solidFill>
              <a:latin typeface="D3 Euronism"/>
              <a:cs typeface="D3 Euronism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2000" y="6150019"/>
            <a:ext cx="75452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latin typeface="Times New Roman"/>
                <a:cs typeface="Times New Roman"/>
              </a:rPr>
              <a:t>MYA Protect Sagl</a:t>
            </a:r>
            <a:r>
              <a:rPr lang="it-IT" sz="1100" dirty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Via dei Faggi, 17 – 6912 </a:t>
            </a:r>
            <a:r>
              <a:rPr lang="it-IT" sz="1000" dirty="0" err="1">
                <a:latin typeface="Times New Roman"/>
                <a:cs typeface="Times New Roman"/>
              </a:rPr>
              <a:t>Pazzallo</a:t>
            </a:r>
            <a:r>
              <a:rPr lang="it-IT" sz="1000" dirty="0">
                <a:latin typeface="Times New Roman"/>
                <a:cs typeface="Times New Roman"/>
              </a:rPr>
              <a:t> in Lugano - Svizzera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Registro di Commercio Ticino </a:t>
            </a:r>
            <a:r>
              <a:rPr lang="it-IT" sz="1000" dirty="0" smtClean="0">
                <a:latin typeface="Times New Roman"/>
                <a:cs typeface="Times New Roman"/>
              </a:rPr>
              <a:t>- Registro </a:t>
            </a:r>
            <a:r>
              <a:rPr lang="it-IT" sz="1000" dirty="0">
                <a:latin typeface="Times New Roman"/>
                <a:cs typeface="Times New Roman"/>
              </a:rPr>
              <a:t>IVA CH-</a:t>
            </a:r>
            <a:r>
              <a:rPr lang="it-IT" sz="1000" dirty="0" smtClean="0">
                <a:latin typeface="Times New Roman"/>
                <a:cs typeface="Times New Roman"/>
              </a:rPr>
              <a:t>425.423.726 - Capitale </a:t>
            </a:r>
            <a:r>
              <a:rPr lang="it-IT" sz="1000" dirty="0">
                <a:latin typeface="Times New Roman"/>
                <a:cs typeface="Times New Roman"/>
              </a:rPr>
              <a:t>Sociale </a:t>
            </a:r>
            <a:r>
              <a:rPr lang="it-IT" sz="1000" dirty="0" smtClean="0">
                <a:latin typeface="Times New Roman"/>
                <a:cs typeface="Times New Roman"/>
              </a:rPr>
              <a:t>I.V. 20.000,00 </a:t>
            </a:r>
            <a:r>
              <a:rPr lang="it-IT" sz="1000" dirty="0" err="1" smtClean="0">
                <a:latin typeface="Times New Roman"/>
                <a:cs typeface="Times New Roman"/>
              </a:rPr>
              <a:t>Chf</a:t>
            </a:r>
            <a:endParaRPr lang="it-IT" sz="1000" dirty="0">
              <a:latin typeface="Times New Roman"/>
              <a:cs typeface="Times New Roman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 rot="5400000">
            <a:off x="6530673" y="3644356"/>
            <a:ext cx="4631619" cy="3797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1600" dirty="0" smtClean="0">
                <a:latin typeface="D3 Euronism"/>
                <a:cs typeface="D3 Euronism"/>
              </a:rPr>
              <a:t>Struttura</a:t>
            </a:r>
            <a:endParaRPr lang="it-IT" sz="1600" dirty="0">
              <a:latin typeface="D3 Euronism"/>
              <a:cs typeface="D3 Euronism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760169"/>
            <a:ext cx="7545268" cy="410828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68" y="5357348"/>
            <a:ext cx="7543800" cy="28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9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ttotitolo 2"/>
          <p:cNvSpPr txBox="1">
            <a:spLocks/>
          </p:cNvSpPr>
          <p:nvPr/>
        </p:nvSpPr>
        <p:spPr>
          <a:xfrm>
            <a:off x="762000" y="707629"/>
            <a:ext cx="7543800" cy="48094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1000" dirty="0" smtClean="0"/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762000" y="5702620"/>
            <a:ext cx="7543800" cy="4440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00" dirty="0"/>
              <a:t>Profilo </a:t>
            </a:r>
            <a:r>
              <a:rPr lang="it-IT" sz="1000" dirty="0" smtClean="0"/>
              <a:t>Societario – Rev.0 </a:t>
            </a:r>
            <a:r>
              <a:rPr lang="it-IT" sz="1000" dirty="0"/>
              <a:t>- </a:t>
            </a:r>
            <a:r>
              <a:rPr lang="it-IT" sz="1000" dirty="0" smtClean="0"/>
              <a:t>Relatore: Dott. A. Giovanati – Pagina </a:t>
            </a:r>
            <a:fld id="{B28F9634-DAD1-F148-A222-25BF5FF4C193}" type="slidenum">
              <a:rPr lang="it-IT" sz="1000" smtClean="0"/>
              <a:t>6</a:t>
            </a:fld>
            <a:r>
              <a:rPr lang="it-IT" sz="1000" dirty="0" smtClean="0"/>
              <a:t> </a:t>
            </a:r>
          </a:p>
          <a:p>
            <a:pPr marL="0" indent="0" algn="ctr">
              <a:buNone/>
            </a:pPr>
            <a:r>
              <a:rPr lang="it-IT" sz="1000" dirty="0" smtClean="0">
                <a:hlinkClick r:id="rId2"/>
              </a:rPr>
              <a:t>www.myaprotect.eu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3"/>
              </a:rPr>
              <a:t>info@myaprotect.eu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4"/>
              </a:rPr>
              <a:t>mya@pec.myaprotect.eu</a:t>
            </a:r>
            <a:r>
              <a:rPr lang="it-IT" sz="1000" dirty="0" smtClean="0"/>
              <a:t>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62000" y="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D3 Euronism"/>
                <a:cs typeface="D3 Euronism"/>
              </a:rPr>
              <a:t>MYA Protect Sagl</a:t>
            </a:r>
            <a:endParaRPr lang="it-IT" dirty="0">
              <a:solidFill>
                <a:schemeClr val="bg1"/>
              </a:solidFill>
              <a:latin typeface="D3 Euronism"/>
              <a:cs typeface="D3 Euronism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2000" y="6150019"/>
            <a:ext cx="75452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latin typeface="Times New Roman"/>
                <a:cs typeface="Times New Roman"/>
              </a:rPr>
              <a:t>MYA Protect Sagl</a:t>
            </a:r>
            <a:r>
              <a:rPr lang="it-IT" sz="1100" dirty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Via dei Faggi, 17 – 6912 </a:t>
            </a:r>
            <a:r>
              <a:rPr lang="it-IT" sz="1000" dirty="0" err="1">
                <a:latin typeface="Times New Roman"/>
                <a:cs typeface="Times New Roman"/>
              </a:rPr>
              <a:t>Pazzallo</a:t>
            </a:r>
            <a:r>
              <a:rPr lang="it-IT" sz="1000" dirty="0">
                <a:latin typeface="Times New Roman"/>
                <a:cs typeface="Times New Roman"/>
              </a:rPr>
              <a:t> in Lugano - Svizzera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Registro di Commercio Ticino </a:t>
            </a:r>
            <a:r>
              <a:rPr lang="it-IT" sz="1000" dirty="0" smtClean="0">
                <a:latin typeface="Times New Roman"/>
                <a:cs typeface="Times New Roman"/>
              </a:rPr>
              <a:t>- Registro </a:t>
            </a:r>
            <a:r>
              <a:rPr lang="it-IT" sz="1000" dirty="0">
                <a:latin typeface="Times New Roman"/>
                <a:cs typeface="Times New Roman"/>
              </a:rPr>
              <a:t>IVA CH-</a:t>
            </a:r>
            <a:r>
              <a:rPr lang="it-IT" sz="1000" dirty="0" smtClean="0">
                <a:latin typeface="Times New Roman"/>
                <a:cs typeface="Times New Roman"/>
              </a:rPr>
              <a:t>425.423.726 - Capitale </a:t>
            </a:r>
            <a:r>
              <a:rPr lang="it-IT" sz="1000" dirty="0">
                <a:latin typeface="Times New Roman"/>
                <a:cs typeface="Times New Roman"/>
              </a:rPr>
              <a:t>Sociale </a:t>
            </a:r>
            <a:r>
              <a:rPr lang="it-IT" sz="1000" dirty="0" smtClean="0">
                <a:latin typeface="Times New Roman"/>
                <a:cs typeface="Times New Roman"/>
              </a:rPr>
              <a:t>I.V. 20.000,00 </a:t>
            </a:r>
            <a:r>
              <a:rPr lang="it-IT" sz="1000" dirty="0" err="1" smtClean="0">
                <a:latin typeface="Times New Roman"/>
                <a:cs typeface="Times New Roman"/>
              </a:rPr>
              <a:t>Chf</a:t>
            </a:r>
            <a:endParaRPr lang="it-IT" sz="1000" dirty="0">
              <a:latin typeface="Times New Roman"/>
              <a:cs typeface="Times New Roman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 rot="5400000">
            <a:off x="6530673" y="3644356"/>
            <a:ext cx="4631619" cy="3797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1600" dirty="0" smtClean="0">
                <a:latin typeface="D3 Euronism"/>
                <a:cs typeface="D3 Euronism"/>
              </a:rPr>
              <a:t>Partnership</a:t>
            </a:r>
            <a:endParaRPr lang="it-IT" sz="1600" dirty="0">
              <a:latin typeface="D3 Euronism"/>
              <a:cs typeface="D3 Euronism"/>
            </a:endParaRPr>
          </a:p>
        </p:txBody>
      </p:sp>
      <p:pic>
        <p:nvPicPr>
          <p:cNvPr id="16" name="Immagine 15" descr="Macintosh HD:Users:andreagiovanati1:Box Documents:MYA Protect:MYA Protect SAGL:Appunti &amp; Annotazioni:MYA_Loghi Convenzioni:Logo Confcommercio ridott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47" y="1052149"/>
            <a:ext cx="1784121" cy="744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 descr="Macintosh HD:Users:MYA:Desktop:marchio_cfa_300dp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84" y="1052149"/>
            <a:ext cx="2180685" cy="744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 descr="Macintosh HD:Users:andreagiovanati1:Documents:professional:Enti di certificazione:CNAIForm:logo cnaiform - associazione per la formazio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47" y="4013750"/>
            <a:ext cx="1784121" cy="99852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asella di testo 3"/>
          <p:cNvSpPr txBox="1"/>
          <p:nvPr/>
        </p:nvSpPr>
        <p:spPr>
          <a:xfrm>
            <a:off x="1140226" y="1891652"/>
            <a:ext cx="2539905" cy="37528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800" dirty="0" smtClean="0">
                <a:effectLst/>
                <a:latin typeface="Calibri"/>
                <a:ea typeface="ＭＳ 明朝"/>
                <a:cs typeface="Times New Roman"/>
              </a:rPr>
              <a:t>MYA </a:t>
            </a:r>
            <a:r>
              <a:rPr lang="it-IT" sz="800" dirty="0" smtClean="0">
                <a:latin typeface="Calibri"/>
                <a:ea typeface="ＭＳ 明朝"/>
                <a:cs typeface="Times New Roman"/>
              </a:rPr>
              <a:t>Protect, </a:t>
            </a:r>
            <a:r>
              <a:rPr lang="it-IT" sz="800" dirty="0">
                <a:latin typeface="Calibri"/>
                <a:ea typeface="ＭＳ 明朝"/>
                <a:cs typeface="Times New Roman"/>
              </a:rPr>
              <a:t>a</a:t>
            </a:r>
            <a:r>
              <a:rPr lang="it-IT" sz="800" dirty="0" smtClean="0">
                <a:effectLst/>
                <a:latin typeface="Calibri"/>
                <a:ea typeface="ＭＳ 明朝"/>
                <a:cs typeface="Times New Roman"/>
              </a:rPr>
              <a:t>zienda Associata n</a:t>
            </a:r>
            <a:r>
              <a:rPr lang="it-IT" sz="800" dirty="0">
                <a:effectLst/>
                <a:latin typeface="Calibri"/>
                <a:ea typeface="ＭＳ 明朝"/>
                <a:cs typeface="Times New Roman"/>
              </a:rPr>
              <a:t>° </a:t>
            </a:r>
            <a:r>
              <a:rPr lang="it-IT" sz="800" dirty="0" smtClean="0">
                <a:effectLst/>
                <a:latin typeface="Calibri"/>
                <a:ea typeface="ＭＳ 明朝"/>
                <a:cs typeface="Times New Roman"/>
              </a:rPr>
              <a:t>15480</a:t>
            </a:r>
          </a:p>
          <a:p>
            <a:pPr algn="ctr">
              <a:spcAft>
                <a:spcPts val="0"/>
              </a:spcAft>
            </a:pPr>
            <a:r>
              <a:rPr lang="it-IT" sz="800" dirty="0" smtClean="0">
                <a:latin typeface="Calibri"/>
                <a:ea typeface="ＭＳ 明朝"/>
                <a:cs typeface="Times New Roman"/>
              </a:rPr>
              <a:t>ConfCommercio: Entità </a:t>
            </a:r>
            <a:r>
              <a:rPr lang="it-IT" sz="800" dirty="0">
                <a:latin typeface="Calibri"/>
                <a:ea typeface="ＭＳ 明朝"/>
                <a:cs typeface="Times New Roman"/>
              </a:rPr>
              <a:t>Giuridica sul territorio </a:t>
            </a:r>
            <a:r>
              <a:rPr lang="it-IT" sz="800" dirty="0" smtClean="0">
                <a:latin typeface="Calibri"/>
                <a:ea typeface="ＭＳ 明朝"/>
                <a:cs typeface="Times New Roman"/>
              </a:rPr>
              <a:t>italiano</a:t>
            </a:r>
            <a:endParaRPr lang="it-IT" sz="800" dirty="0">
              <a:effectLst/>
              <a:ea typeface="ＭＳ 明朝"/>
              <a:cs typeface="Times New Roman"/>
            </a:endParaRPr>
          </a:p>
        </p:txBody>
      </p:sp>
      <p:sp>
        <p:nvSpPr>
          <p:cNvPr id="20" name="Casella di testo 5"/>
          <p:cNvSpPr txBox="1"/>
          <p:nvPr/>
        </p:nvSpPr>
        <p:spPr>
          <a:xfrm>
            <a:off x="5426584" y="1891652"/>
            <a:ext cx="2180685" cy="37528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800" dirty="0" smtClean="0">
                <a:effectLst/>
                <a:latin typeface="Calibri"/>
                <a:ea typeface="ＭＳ 明朝"/>
                <a:cs typeface="Times New Roman"/>
              </a:rPr>
              <a:t>MYA </a:t>
            </a:r>
            <a:r>
              <a:rPr lang="it-IT" sz="800" dirty="0">
                <a:latin typeface="Calibri"/>
                <a:ea typeface="ＭＳ 明朝"/>
                <a:cs typeface="Times New Roman"/>
              </a:rPr>
              <a:t>P</a:t>
            </a:r>
            <a:r>
              <a:rPr lang="it-IT" sz="800" dirty="0" smtClean="0">
                <a:effectLst/>
                <a:latin typeface="Calibri"/>
                <a:ea typeface="ＭＳ 明朝"/>
                <a:cs typeface="Times New Roman"/>
              </a:rPr>
              <a:t>rotect, Centro </a:t>
            </a:r>
            <a:r>
              <a:rPr lang="it-IT" sz="800" dirty="0">
                <a:effectLst/>
                <a:latin typeface="Calibri"/>
                <a:ea typeface="ＭＳ 明朝"/>
                <a:cs typeface="Times New Roman"/>
              </a:rPr>
              <a:t>di Formazione n° </a:t>
            </a:r>
            <a:r>
              <a:rPr lang="it-IT" sz="800" dirty="0" smtClean="0">
                <a:effectLst/>
                <a:latin typeface="Calibri"/>
                <a:ea typeface="ＭＳ 明朝"/>
                <a:cs typeface="Times New Roman"/>
              </a:rPr>
              <a:t>A1093</a:t>
            </a:r>
          </a:p>
          <a:p>
            <a:pPr algn="ctr">
              <a:spcAft>
                <a:spcPts val="0"/>
              </a:spcAft>
            </a:pPr>
            <a:r>
              <a:rPr lang="it-IT" sz="800" dirty="0" err="1" smtClean="0">
                <a:latin typeface="Calibri"/>
                <a:ea typeface="ＭＳ 明朝"/>
                <a:cs typeface="Times New Roman"/>
              </a:rPr>
              <a:t>AiFOS</a:t>
            </a:r>
            <a:r>
              <a:rPr lang="it-IT" sz="800" dirty="0" smtClean="0">
                <a:latin typeface="Calibri"/>
                <a:ea typeface="ＭＳ 明朝"/>
                <a:cs typeface="Times New Roman"/>
              </a:rPr>
              <a:t>: Entità </a:t>
            </a:r>
            <a:r>
              <a:rPr lang="it-IT" sz="800" dirty="0">
                <a:latin typeface="Calibri"/>
                <a:ea typeface="ＭＳ 明朝"/>
                <a:cs typeface="Times New Roman"/>
              </a:rPr>
              <a:t>Giuridica sul territorio svizzero</a:t>
            </a:r>
            <a:endParaRPr lang="it-IT" sz="800" dirty="0">
              <a:effectLst/>
              <a:ea typeface="ＭＳ 明朝"/>
              <a:cs typeface="Times New Roman"/>
            </a:endParaRPr>
          </a:p>
        </p:txBody>
      </p:sp>
      <p:sp>
        <p:nvSpPr>
          <p:cNvPr id="21" name="Casella di testo 8"/>
          <p:cNvSpPr txBox="1"/>
          <p:nvPr/>
        </p:nvSpPr>
        <p:spPr>
          <a:xfrm>
            <a:off x="1140227" y="5056306"/>
            <a:ext cx="2430662" cy="33108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800" dirty="0">
                <a:effectLst/>
                <a:latin typeface="Calibri"/>
                <a:ea typeface="ＭＳ 明朝"/>
                <a:cs typeface="Times New Roman"/>
              </a:rPr>
              <a:t>Formatore n° 185/</a:t>
            </a:r>
            <a:r>
              <a:rPr lang="it-IT" sz="800" dirty="0" smtClean="0">
                <a:effectLst/>
                <a:latin typeface="Calibri"/>
                <a:ea typeface="ＭＳ 明朝"/>
                <a:cs typeface="Times New Roman"/>
              </a:rPr>
              <a:t>2013</a:t>
            </a:r>
          </a:p>
          <a:p>
            <a:pPr algn="ctr">
              <a:spcAft>
                <a:spcPts val="0"/>
              </a:spcAft>
            </a:pPr>
            <a:r>
              <a:rPr lang="it-IT" sz="800" dirty="0" smtClean="0">
                <a:latin typeface="Calibri"/>
                <a:ea typeface="ＭＳ 明朝"/>
                <a:cs typeface="Times New Roman"/>
              </a:rPr>
              <a:t>CNAI Form: Entità </a:t>
            </a:r>
            <a:r>
              <a:rPr lang="it-IT" sz="800" dirty="0">
                <a:latin typeface="Calibri"/>
                <a:ea typeface="ＭＳ 明朝"/>
                <a:cs typeface="Times New Roman"/>
              </a:rPr>
              <a:t>Giuridica sul territorio </a:t>
            </a:r>
            <a:r>
              <a:rPr lang="it-IT" sz="800" dirty="0" smtClean="0">
                <a:latin typeface="Calibri"/>
                <a:ea typeface="ＭＳ 明朝"/>
                <a:cs typeface="Times New Roman"/>
              </a:rPr>
              <a:t>italiano</a:t>
            </a:r>
            <a:endParaRPr lang="it-IT" sz="800" dirty="0">
              <a:effectLst/>
              <a:ea typeface="ＭＳ 明朝"/>
              <a:cs typeface="Times New Roman"/>
            </a:endParaRPr>
          </a:p>
        </p:txBody>
      </p:sp>
      <p:pic>
        <p:nvPicPr>
          <p:cNvPr id="4" name="Immagine 3" descr="wpb83bcc10_0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84" y="4177623"/>
            <a:ext cx="2136121" cy="677173"/>
          </a:xfrm>
          <a:prstGeom prst="rect">
            <a:avLst/>
          </a:prstGeom>
        </p:spPr>
      </p:pic>
      <p:pic>
        <p:nvPicPr>
          <p:cNvPr id="7" name="Immagine 6" descr="logo Dimitt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62" y="2551907"/>
            <a:ext cx="2255558" cy="764596"/>
          </a:xfrm>
          <a:prstGeom prst="rect">
            <a:avLst/>
          </a:prstGeom>
        </p:spPr>
      </p:pic>
      <p:sp>
        <p:nvSpPr>
          <p:cNvPr id="22" name="Casella di testo 5"/>
          <p:cNvSpPr txBox="1"/>
          <p:nvPr/>
        </p:nvSpPr>
        <p:spPr>
          <a:xfrm>
            <a:off x="3286867" y="3277852"/>
            <a:ext cx="2339160" cy="35471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800" dirty="0" smtClean="0">
                <a:latin typeface="Calibri"/>
                <a:ea typeface="ＭＳ 明朝"/>
                <a:cs typeface="Times New Roman"/>
              </a:rPr>
              <a:t>Ente di </a:t>
            </a:r>
            <a:r>
              <a:rPr lang="it-IT" sz="800" dirty="0">
                <a:latin typeface="Calibri"/>
                <a:ea typeface="ＭＳ 明朝"/>
                <a:cs typeface="Times New Roman"/>
              </a:rPr>
              <a:t>C</a:t>
            </a:r>
            <a:r>
              <a:rPr lang="it-IT" sz="800" dirty="0" smtClean="0">
                <a:latin typeface="Calibri"/>
                <a:ea typeface="ＭＳ 明朝"/>
                <a:cs typeface="Times New Roman"/>
              </a:rPr>
              <a:t>ertificazione Accreditato</a:t>
            </a:r>
          </a:p>
          <a:p>
            <a:pPr algn="ctr">
              <a:spcAft>
                <a:spcPts val="0"/>
              </a:spcAft>
            </a:pPr>
            <a:r>
              <a:rPr lang="it-IT" sz="800" dirty="0" err="1" smtClean="0">
                <a:latin typeface="Calibri"/>
                <a:ea typeface="ＭＳ 明朝"/>
                <a:cs typeface="Times New Roman"/>
              </a:rPr>
              <a:t>Dimitto</a:t>
            </a:r>
            <a:r>
              <a:rPr lang="it-IT" sz="800" dirty="0" smtClean="0">
                <a:latin typeface="Calibri"/>
                <a:ea typeface="ＭＳ 明朝"/>
                <a:cs typeface="Times New Roman"/>
              </a:rPr>
              <a:t> SA: Entità </a:t>
            </a:r>
            <a:r>
              <a:rPr lang="it-IT" sz="800" dirty="0">
                <a:latin typeface="Calibri"/>
                <a:ea typeface="ＭＳ 明朝"/>
                <a:cs typeface="Times New Roman"/>
              </a:rPr>
              <a:t>Giuridica sul territorio svizzero</a:t>
            </a:r>
            <a:r>
              <a:rPr lang="it-IT" sz="800" dirty="0" smtClean="0">
                <a:latin typeface="Calibri"/>
                <a:ea typeface="ＭＳ 明朝"/>
                <a:cs typeface="Times New Roman"/>
              </a:rPr>
              <a:t> </a:t>
            </a:r>
            <a:endParaRPr lang="it-IT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23" name="Casella di testo 5"/>
          <p:cNvSpPr txBox="1"/>
          <p:nvPr/>
        </p:nvSpPr>
        <p:spPr>
          <a:xfrm>
            <a:off x="5426584" y="5012277"/>
            <a:ext cx="2180685" cy="37814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800" dirty="0" smtClean="0">
                <a:latin typeface="Calibri"/>
                <a:ea typeface="ＭＳ 明朝"/>
                <a:cs typeface="Times New Roman"/>
              </a:rPr>
              <a:t>Ente di Ispezione e Tutela Sicurezza sul Lavoro</a:t>
            </a:r>
          </a:p>
          <a:p>
            <a:pPr algn="ctr">
              <a:spcAft>
                <a:spcPts val="0"/>
              </a:spcAft>
            </a:pPr>
            <a:r>
              <a:rPr lang="it-IT" sz="800" dirty="0" smtClean="0">
                <a:latin typeface="Calibri"/>
                <a:ea typeface="ＭＳ 明朝"/>
                <a:cs typeface="Times New Roman"/>
              </a:rPr>
              <a:t>SUVA: Entità Giuridica sul territorio svizzero </a:t>
            </a:r>
            <a:endParaRPr lang="it-IT" sz="1200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7142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762000" y="5702620"/>
            <a:ext cx="7543800" cy="4440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00" dirty="0"/>
              <a:t>Profilo </a:t>
            </a:r>
            <a:r>
              <a:rPr lang="it-IT" sz="1000" dirty="0" smtClean="0"/>
              <a:t>Societario – Rev. 0 </a:t>
            </a:r>
            <a:r>
              <a:rPr lang="it-IT" sz="1000" dirty="0"/>
              <a:t>- </a:t>
            </a:r>
            <a:r>
              <a:rPr lang="it-IT" sz="1000" dirty="0" smtClean="0"/>
              <a:t>Relatore: Dott. A. Giovanati – Pagina </a:t>
            </a:r>
            <a:fld id="{B28F9634-DAD1-F148-A222-25BF5FF4C193}" type="slidenum">
              <a:rPr lang="it-IT" sz="1000" smtClean="0"/>
              <a:t>7</a:t>
            </a:fld>
            <a:r>
              <a:rPr lang="it-IT" sz="1000" dirty="0" smtClean="0"/>
              <a:t> </a:t>
            </a:r>
          </a:p>
          <a:p>
            <a:pPr marL="0" indent="0" algn="ctr">
              <a:buNone/>
            </a:pPr>
            <a:r>
              <a:rPr lang="it-IT" sz="1000" dirty="0" smtClean="0">
                <a:hlinkClick r:id="rId2"/>
              </a:rPr>
              <a:t>www.myaprotect.eu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3"/>
              </a:rPr>
              <a:t>info@myaprotect.eu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4"/>
              </a:rPr>
              <a:t>mya@pec.myaprotect.eu</a:t>
            </a:r>
            <a:r>
              <a:rPr lang="it-IT" sz="1000" dirty="0" smtClean="0"/>
              <a:t>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62000" y="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D3 Euronism"/>
                <a:cs typeface="D3 Euronism"/>
              </a:rPr>
              <a:t>MYA Protect Sagl</a:t>
            </a:r>
            <a:endParaRPr lang="it-IT" dirty="0">
              <a:solidFill>
                <a:schemeClr val="bg1"/>
              </a:solidFill>
              <a:latin typeface="D3 Euronism"/>
              <a:cs typeface="D3 Euronism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2000" y="6150019"/>
            <a:ext cx="75452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latin typeface="Times New Roman"/>
                <a:cs typeface="Times New Roman"/>
              </a:rPr>
              <a:t>MYA Protect Sagl</a:t>
            </a:r>
            <a:r>
              <a:rPr lang="it-IT" sz="1100" dirty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Via dei Faggi, 17 – 6912 </a:t>
            </a:r>
            <a:r>
              <a:rPr lang="it-IT" sz="1000" dirty="0" err="1">
                <a:latin typeface="Times New Roman"/>
                <a:cs typeface="Times New Roman"/>
              </a:rPr>
              <a:t>Pazzallo</a:t>
            </a:r>
            <a:r>
              <a:rPr lang="it-IT" sz="1000" dirty="0">
                <a:latin typeface="Times New Roman"/>
                <a:cs typeface="Times New Roman"/>
              </a:rPr>
              <a:t> in Lugano - Svizzera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Registro di Commercio Ticino </a:t>
            </a:r>
            <a:r>
              <a:rPr lang="it-IT" sz="1000" dirty="0" smtClean="0">
                <a:latin typeface="Times New Roman"/>
                <a:cs typeface="Times New Roman"/>
              </a:rPr>
              <a:t>- Registro </a:t>
            </a:r>
            <a:r>
              <a:rPr lang="it-IT" sz="1000" dirty="0">
                <a:latin typeface="Times New Roman"/>
                <a:cs typeface="Times New Roman"/>
              </a:rPr>
              <a:t>IVA CH-</a:t>
            </a:r>
            <a:r>
              <a:rPr lang="it-IT" sz="1000" dirty="0" smtClean="0">
                <a:latin typeface="Times New Roman"/>
                <a:cs typeface="Times New Roman"/>
              </a:rPr>
              <a:t>425.423.726 - Capitale </a:t>
            </a:r>
            <a:r>
              <a:rPr lang="it-IT" sz="1000" dirty="0">
                <a:latin typeface="Times New Roman"/>
                <a:cs typeface="Times New Roman"/>
              </a:rPr>
              <a:t>Sociale </a:t>
            </a:r>
            <a:r>
              <a:rPr lang="it-IT" sz="1000" dirty="0" smtClean="0">
                <a:latin typeface="Times New Roman"/>
                <a:cs typeface="Times New Roman"/>
              </a:rPr>
              <a:t>I.V. 20.000,00 </a:t>
            </a:r>
            <a:r>
              <a:rPr lang="it-IT" sz="1000" dirty="0" err="1" smtClean="0">
                <a:latin typeface="Times New Roman"/>
                <a:cs typeface="Times New Roman"/>
              </a:rPr>
              <a:t>Chf</a:t>
            </a:r>
            <a:endParaRPr lang="it-IT" sz="1000" dirty="0">
              <a:latin typeface="Times New Roman"/>
              <a:cs typeface="Times New Roman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 rot="5400000">
            <a:off x="6530673" y="3644356"/>
            <a:ext cx="4631619" cy="3797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1600" dirty="0" smtClean="0">
                <a:latin typeface="D3 Euronism"/>
                <a:cs typeface="D3 Euronism"/>
              </a:rPr>
              <a:t>Politica</a:t>
            </a:r>
            <a:endParaRPr lang="it-IT" sz="1600" dirty="0">
              <a:latin typeface="D3 Euronism"/>
              <a:cs typeface="D3 Euronism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804" y="719974"/>
            <a:ext cx="6345638" cy="485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1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762000" y="5702620"/>
            <a:ext cx="7543800" cy="4440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00" dirty="0"/>
              <a:t>Profilo </a:t>
            </a:r>
            <a:r>
              <a:rPr lang="it-IT" sz="1000" dirty="0" smtClean="0"/>
              <a:t>Societario – Rev. 0 </a:t>
            </a:r>
            <a:r>
              <a:rPr lang="it-IT" sz="1000" dirty="0"/>
              <a:t>- </a:t>
            </a:r>
            <a:r>
              <a:rPr lang="it-IT" sz="1000" dirty="0" smtClean="0"/>
              <a:t>Relatore: Dott. A. Giovanati – Pagina </a:t>
            </a:r>
            <a:fld id="{B28F9634-DAD1-F148-A222-25BF5FF4C193}" type="slidenum">
              <a:rPr lang="it-IT" sz="1000" smtClean="0"/>
              <a:t>8</a:t>
            </a:fld>
            <a:r>
              <a:rPr lang="it-IT" sz="1000" dirty="0" smtClean="0"/>
              <a:t> </a:t>
            </a:r>
          </a:p>
          <a:p>
            <a:pPr marL="0" indent="0" algn="ctr">
              <a:buNone/>
            </a:pPr>
            <a:r>
              <a:rPr lang="it-IT" sz="1000" dirty="0" smtClean="0">
                <a:hlinkClick r:id="rId2"/>
              </a:rPr>
              <a:t>www.myaprotect.eu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3"/>
              </a:rPr>
              <a:t>info@myaprotect.eu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4"/>
              </a:rPr>
              <a:t>mya@pec.myaprotect.eu</a:t>
            </a:r>
            <a:r>
              <a:rPr lang="it-IT" sz="1000" dirty="0" smtClean="0"/>
              <a:t>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62000" y="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D3 Euronism"/>
                <a:cs typeface="D3 Euronism"/>
              </a:rPr>
              <a:t>MYA Protect Sagl</a:t>
            </a:r>
            <a:endParaRPr lang="it-IT" dirty="0">
              <a:solidFill>
                <a:schemeClr val="bg1"/>
              </a:solidFill>
              <a:latin typeface="D3 Euronism"/>
              <a:cs typeface="D3 Euronism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2000" y="6150019"/>
            <a:ext cx="75452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latin typeface="Times New Roman"/>
                <a:cs typeface="Times New Roman"/>
              </a:rPr>
              <a:t>MYA Protect Sagl</a:t>
            </a:r>
            <a:r>
              <a:rPr lang="it-IT" sz="1100" dirty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Via dei Faggi, 17 – 6912 </a:t>
            </a:r>
            <a:r>
              <a:rPr lang="it-IT" sz="1000" dirty="0" err="1">
                <a:latin typeface="Times New Roman"/>
                <a:cs typeface="Times New Roman"/>
              </a:rPr>
              <a:t>Pazzallo</a:t>
            </a:r>
            <a:r>
              <a:rPr lang="it-IT" sz="1000" dirty="0">
                <a:latin typeface="Times New Roman"/>
                <a:cs typeface="Times New Roman"/>
              </a:rPr>
              <a:t> in Lugano - Svizzera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Registro di Commercio Ticino </a:t>
            </a:r>
            <a:r>
              <a:rPr lang="it-IT" sz="1000" dirty="0" smtClean="0">
                <a:latin typeface="Times New Roman"/>
                <a:cs typeface="Times New Roman"/>
              </a:rPr>
              <a:t>- Registro </a:t>
            </a:r>
            <a:r>
              <a:rPr lang="it-IT" sz="1000" dirty="0">
                <a:latin typeface="Times New Roman"/>
                <a:cs typeface="Times New Roman"/>
              </a:rPr>
              <a:t>IVA CH-</a:t>
            </a:r>
            <a:r>
              <a:rPr lang="it-IT" sz="1000" dirty="0" smtClean="0">
                <a:latin typeface="Times New Roman"/>
                <a:cs typeface="Times New Roman"/>
              </a:rPr>
              <a:t>425.423.726 - Capitale </a:t>
            </a:r>
            <a:r>
              <a:rPr lang="it-IT" sz="1000" dirty="0">
                <a:latin typeface="Times New Roman"/>
                <a:cs typeface="Times New Roman"/>
              </a:rPr>
              <a:t>Sociale </a:t>
            </a:r>
            <a:r>
              <a:rPr lang="it-IT" sz="1000" dirty="0" smtClean="0">
                <a:latin typeface="Times New Roman"/>
                <a:cs typeface="Times New Roman"/>
              </a:rPr>
              <a:t>I.V. 20.000,00 </a:t>
            </a:r>
            <a:r>
              <a:rPr lang="it-IT" sz="1000" dirty="0" err="1" smtClean="0">
                <a:latin typeface="Times New Roman"/>
                <a:cs typeface="Times New Roman"/>
              </a:rPr>
              <a:t>Chf</a:t>
            </a:r>
            <a:endParaRPr lang="it-IT" sz="1000" dirty="0">
              <a:latin typeface="Times New Roman"/>
              <a:cs typeface="Times New Roman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 rot="5400000">
            <a:off x="6530673" y="3644356"/>
            <a:ext cx="4631619" cy="3797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1600" dirty="0" smtClean="0">
                <a:latin typeface="D3 Euronism"/>
                <a:cs typeface="D3 Euronism"/>
              </a:rPr>
              <a:t>Campo di Applicazione</a:t>
            </a:r>
            <a:endParaRPr lang="it-IT" sz="1600" dirty="0">
              <a:latin typeface="D3 Euronism"/>
              <a:cs typeface="D3 Euronism"/>
            </a:endParaRPr>
          </a:p>
        </p:txBody>
      </p:sp>
      <p:sp>
        <p:nvSpPr>
          <p:cNvPr id="24" name="Segnaposto contenuto 2"/>
          <p:cNvSpPr>
            <a:spLocks noGrp="1"/>
          </p:cNvSpPr>
          <p:nvPr>
            <p:ph idx="1"/>
          </p:nvPr>
        </p:nvSpPr>
        <p:spPr>
          <a:xfrm>
            <a:off x="495791" y="4472423"/>
            <a:ext cx="2569847" cy="116078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it-IT" sz="1600" b="1" dirty="0" smtClean="0">
                <a:latin typeface="Calibri"/>
                <a:cs typeface="Calibri"/>
              </a:rPr>
              <a:t>Qualità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it-IT" sz="1600" b="1" dirty="0" err="1" smtClean="0">
                <a:latin typeface="Calibri"/>
                <a:cs typeface="Calibri"/>
              </a:rPr>
              <a:t>Quality</a:t>
            </a:r>
            <a:endParaRPr lang="it-IT" sz="1600" b="1" dirty="0">
              <a:latin typeface="Calibri"/>
              <a:cs typeface="Calibri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196" y="266304"/>
            <a:ext cx="2410749" cy="16071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91" y="1873470"/>
            <a:ext cx="2569847" cy="256984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099260" y="2949269"/>
            <a:ext cx="148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Calibri"/>
                <a:cs typeface="Calibri"/>
              </a:rPr>
              <a:t>ISO 9001</a:t>
            </a:r>
            <a:endParaRPr lang="it-IT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3156386" y="4472423"/>
            <a:ext cx="2569847" cy="11607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it-IT" sz="1600" b="1" dirty="0" smtClean="0">
                <a:latin typeface="Calibri"/>
                <a:cs typeface="Calibri"/>
              </a:rPr>
              <a:t>Ambiente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it-IT" sz="1600" b="1" dirty="0" smtClean="0">
                <a:latin typeface="Calibri"/>
                <a:cs typeface="Calibri"/>
              </a:rPr>
              <a:t>Environment</a:t>
            </a:r>
            <a:endParaRPr lang="it-IT" sz="1600" b="1" dirty="0">
              <a:latin typeface="Calibri"/>
              <a:cs typeface="Calibri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6386" y="1873470"/>
            <a:ext cx="2569847" cy="256984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759855" y="2949269"/>
            <a:ext cx="148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Calibri"/>
                <a:cs typeface="Calibri"/>
              </a:rPr>
              <a:t>ISO 14001</a:t>
            </a:r>
            <a:endParaRPr lang="it-IT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5737421" y="4415698"/>
            <a:ext cx="2569847" cy="11607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it-IT" sz="1600" b="1" dirty="0" smtClean="0">
                <a:latin typeface="Calibri"/>
                <a:cs typeface="Calibri"/>
              </a:rPr>
              <a:t>Sicurezza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it-IT" sz="1600" b="1" dirty="0" err="1" smtClean="0">
                <a:latin typeface="Calibri"/>
                <a:cs typeface="Calibri"/>
              </a:rPr>
              <a:t>Safety</a:t>
            </a:r>
            <a:r>
              <a:rPr lang="it-IT" sz="1600" b="1" dirty="0" smtClean="0">
                <a:latin typeface="Calibri"/>
                <a:cs typeface="Calibri"/>
              </a:rPr>
              <a:t> </a:t>
            </a:r>
            <a:endParaRPr lang="it-IT" sz="1600" b="1" dirty="0">
              <a:latin typeface="Calibri"/>
              <a:cs typeface="Calibri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421" y="1816745"/>
            <a:ext cx="2569847" cy="2569847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340890" y="2755982"/>
            <a:ext cx="148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Calibri"/>
                <a:cs typeface="Calibri"/>
              </a:rPr>
              <a:t>OHSAS 18001</a:t>
            </a:r>
            <a:endParaRPr lang="it-IT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0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762000" y="5702620"/>
            <a:ext cx="7543800" cy="4440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00" dirty="0"/>
              <a:t>Profilo </a:t>
            </a:r>
            <a:r>
              <a:rPr lang="it-IT" sz="1000" dirty="0" smtClean="0"/>
              <a:t>Societario – Rev. 0 </a:t>
            </a:r>
            <a:r>
              <a:rPr lang="it-IT" sz="1000" dirty="0"/>
              <a:t>- </a:t>
            </a:r>
            <a:r>
              <a:rPr lang="it-IT" sz="1000" dirty="0" smtClean="0"/>
              <a:t>Relatore: Dott. A. Giovanati – Pagina </a:t>
            </a:r>
            <a:fld id="{B28F9634-DAD1-F148-A222-25BF5FF4C193}" type="slidenum">
              <a:rPr lang="it-IT" sz="1000" smtClean="0"/>
              <a:t>9</a:t>
            </a:fld>
            <a:r>
              <a:rPr lang="it-IT" sz="1000" dirty="0" smtClean="0"/>
              <a:t> </a:t>
            </a:r>
          </a:p>
          <a:p>
            <a:pPr marL="0" indent="0" algn="ctr">
              <a:buNone/>
            </a:pPr>
            <a:r>
              <a:rPr lang="it-IT" sz="1000" dirty="0" smtClean="0">
                <a:hlinkClick r:id="rId2"/>
              </a:rPr>
              <a:t>www.myaprotect.eu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3"/>
              </a:rPr>
              <a:t>info@myaprotect.eu</a:t>
            </a:r>
            <a:r>
              <a:rPr lang="it-IT" sz="1000" dirty="0" smtClean="0"/>
              <a:t> - </a:t>
            </a:r>
            <a:r>
              <a:rPr lang="it-IT" sz="1000" dirty="0" smtClean="0">
                <a:hlinkClick r:id="rId4"/>
              </a:rPr>
              <a:t>mya@pec.myaprotect.eu</a:t>
            </a:r>
            <a:r>
              <a:rPr lang="it-IT" sz="1000" dirty="0" smtClean="0"/>
              <a:t>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62000" y="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D3 Euronism"/>
                <a:cs typeface="D3 Euronism"/>
              </a:rPr>
              <a:t>MYA Protect Sagl</a:t>
            </a:r>
            <a:endParaRPr lang="it-IT" dirty="0">
              <a:solidFill>
                <a:schemeClr val="bg1"/>
              </a:solidFill>
              <a:latin typeface="D3 Euronism"/>
              <a:cs typeface="D3 Euronism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2000" y="6150019"/>
            <a:ext cx="75452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latin typeface="Times New Roman"/>
                <a:cs typeface="Times New Roman"/>
              </a:rPr>
              <a:t>MYA Protect Sagl</a:t>
            </a:r>
            <a:r>
              <a:rPr lang="it-IT" sz="1100" dirty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Via dei Faggi, 17 – 6912 </a:t>
            </a:r>
            <a:r>
              <a:rPr lang="it-IT" sz="1000" dirty="0" err="1">
                <a:latin typeface="Times New Roman"/>
                <a:cs typeface="Times New Roman"/>
              </a:rPr>
              <a:t>Pazzallo</a:t>
            </a:r>
            <a:r>
              <a:rPr lang="it-IT" sz="1000" dirty="0">
                <a:latin typeface="Times New Roman"/>
                <a:cs typeface="Times New Roman"/>
              </a:rPr>
              <a:t> in Lugano - Svizzera</a:t>
            </a:r>
          </a:p>
          <a:p>
            <a:pPr algn="ctr"/>
            <a:r>
              <a:rPr lang="it-IT" sz="1000" dirty="0">
                <a:latin typeface="Times New Roman"/>
                <a:cs typeface="Times New Roman"/>
              </a:rPr>
              <a:t>Registro di Commercio Ticino </a:t>
            </a:r>
            <a:r>
              <a:rPr lang="it-IT" sz="1000" dirty="0" smtClean="0">
                <a:latin typeface="Times New Roman"/>
                <a:cs typeface="Times New Roman"/>
              </a:rPr>
              <a:t>- Registro </a:t>
            </a:r>
            <a:r>
              <a:rPr lang="it-IT" sz="1000" dirty="0">
                <a:latin typeface="Times New Roman"/>
                <a:cs typeface="Times New Roman"/>
              </a:rPr>
              <a:t>IVA CH-</a:t>
            </a:r>
            <a:r>
              <a:rPr lang="it-IT" sz="1000" dirty="0" smtClean="0">
                <a:latin typeface="Times New Roman"/>
                <a:cs typeface="Times New Roman"/>
              </a:rPr>
              <a:t>425.423.726 - Capitale </a:t>
            </a:r>
            <a:r>
              <a:rPr lang="it-IT" sz="1000" dirty="0">
                <a:latin typeface="Times New Roman"/>
                <a:cs typeface="Times New Roman"/>
              </a:rPr>
              <a:t>Sociale </a:t>
            </a:r>
            <a:r>
              <a:rPr lang="it-IT" sz="1000" dirty="0" smtClean="0">
                <a:latin typeface="Times New Roman"/>
                <a:cs typeface="Times New Roman"/>
              </a:rPr>
              <a:t>I.V. 20.000,00 </a:t>
            </a:r>
            <a:r>
              <a:rPr lang="it-IT" sz="1000" dirty="0" err="1" smtClean="0">
                <a:latin typeface="Times New Roman"/>
                <a:cs typeface="Times New Roman"/>
              </a:rPr>
              <a:t>Chf</a:t>
            </a:r>
            <a:endParaRPr lang="it-IT" sz="1000" dirty="0">
              <a:latin typeface="Times New Roman"/>
              <a:cs typeface="Times New Roman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 rot="5400000">
            <a:off x="6530673" y="3644356"/>
            <a:ext cx="4631619" cy="3797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1600" dirty="0" smtClean="0">
                <a:latin typeface="D3 Euronism"/>
                <a:cs typeface="D3 Euronism"/>
              </a:rPr>
              <a:t>Campo di Applicazione</a:t>
            </a:r>
            <a:endParaRPr lang="it-IT" sz="1600" dirty="0">
              <a:latin typeface="D3 Euronism"/>
              <a:cs typeface="D3 Euronism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196" y="266304"/>
            <a:ext cx="2410749" cy="16071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91" y="1873470"/>
            <a:ext cx="2569847" cy="256984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099260" y="2949269"/>
            <a:ext cx="148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Calibri"/>
                <a:cs typeface="Calibri"/>
              </a:rPr>
              <a:t>SA 8000</a:t>
            </a:r>
            <a:endParaRPr lang="it-IT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6386" y="1873470"/>
            <a:ext cx="2569847" cy="256984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759855" y="2949269"/>
            <a:ext cx="148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Calibri"/>
                <a:cs typeface="Calibri"/>
              </a:rPr>
              <a:t>ISO 50001</a:t>
            </a:r>
            <a:endParaRPr lang="it-IT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421" y="1816745"/>
            <a:ext cx="2569847" cy="2569847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340890" y="2755982"/>
            <a:ext cx="148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Calibri"/>
                <a:cs typeface="Calibri"/>
              </a:rPr>
              <a:t>ISO/TS</a:t>
            </a:r>
          </a:p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Calibri"/>
                <a:cs typeface="Calibri"/>
              </a:rPr>
              <a:t>16949</a:t>
            </a:r>
            <a:endParaRPr lang="it-IT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Segnaposto contenuto 2"/>
          <p:cNvSpPr>
            <a:spLocks noGrp="1"/>
          </p:cNvSpPr>
          <p:nvPr>
            <p:ph idx="1"/>
          </p:nvPr>
        </p:nvSpPr>
        <p:spPr>
          <a:xfrm>
            <a:off x="495791" y="4472423"/>
            <a:ext cx="2569847" cy="116078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it-IT" sz="1600" b="1" dirty="0" smtClean="0">
                <a:latin typeface="Calibri"/>
                <a:cs typeface="Calibri"/>
              </a:rPr>
              <a:t>Responsabilità Sociale Social </a:t>
            </a:r>
            <a:r>
              <a:rPr lang="it-IT" sz="1600" b="1" dirty="0" err="1" smtClean="0">
                <a:latin typeface="Calibri"/>
                <a:cs typeface="Calibri"/>
              </a:rPr>
              <a:t>Accountability</a:t>
            </a:r>
            <a:endParaRPr lang="it-IT" sz="1600" b="1" dirty="0">
              <a:latin typeface="Calibri"/>
              <a:cs typeface="Calibri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3156386" y="4472423"/>
            <a:ext cx="2569847" cy="11607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it-IT" sz="1600" b="1" dirty="0" smtClean="0">
                <a:latin typeface="Calibri"/>
                <a:cs typeface="Calibri"/>
              </a:rPr>
              <a:t>Energia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it-IT" sz="1600" b="1" dirty="0" smtClean="0">
                <a:latin typeface="Calibri"/>
                <a:cs typeface="Calibri"/>
              </a:rPr>
              <a:t>Energy</a:t>
            </a:r>
            <a:endParaRPr lang="it-IT" sz="1600" b="1" dirty="0">
              <a:latin typeface="Calibri"/>
              <a:cs typeface="Calibri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5737421" y="4415698"/>
            <a:ext cx="2569847" cy="11607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it-IT" sz="1600" b="1" dirty="0" smtClean="0">
                <a:latin typeface="Calibri"/>
                <a:cs typeface="Calibri"/>
              </a:rPr>
              <a:t>Qualità </a:t>
            </a:r>
            <a:r>
              <a:rPr lang="it-IT" sz="800" b="1" dirty="0" smtClean="0">
                <a:latin typeface="Calibri"/>
                <a:cs typeface="Calibri"/>
              </a:rPr>
              <a:t>(settore automobilistico)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it-IT" sz="1600" b="1" dirty="0" smtClean="0">
                <a:latin typeface="Calibri"/>
                <a:cs typeface="Calibri"/>
              </a:rPr>
              <a:t> </a:t>
            </a:r>
            <a:r>
              <a:rPr lang="it-IT" sz="1600" b="1" dirty="0" err="1" smtClean="0">
                <a:latin typeface="Calibri"/>
                <a:cs typeface="Calibri"/>
              </a:rPr>
              <a:t>Quality</a:t>
            </a:r>
            <a:r>
              <a:rPr lang="it-IT" sz="1600" b="1" dirty="0" smtClean="0">
                <a:latin typeface="Calibri"/>
                <a:cs typeface="Calibri"/>
              </a:rPr>
              <a:t> </a:t>
            </a:r>
            <a:r>
              <a:rPr lang="it-IT" sz="800" b="1" dirty="0" smtClean="0">
                <a:latin typeface="Calibri"/>
                <a:cs typeface="Calibri"/>
              </a:rPr>
              <a:t>(Automotive)</a:t>
            </a:r>
            <a:endParaRPr lang="it-IT" sz="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274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 di giornal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Carta di giornale.thmx</Template>
  <TotalTime>183</TotalTime>
  <Words>1294</Words>
  <Application>Microsoft Macintosh PowerPoint</Application>
  <PresentationFormat>Presentazione su schermo (4:3)</PresentationFormat>
  <Paragraphs>165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Carta di giornale</vt:lpstr>
      <vt:lpstr>PROFILO SOCIETARIO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MYA Protect Sagl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CQI - 9</dc:title>
  <dc:creator>Andrea Giovanati</dc:creator>
  <cp:lastModifiedBy>Andrea Giovanati</cp:lastModifiedBy>
  <cp:revision>27</cp:revision>
  <cp:lastPrinted>2015-07-31T13:35:05Z</cp:lastPrinted>
  <dcterms:created xsi:type="dcterms:W3CDTF">2014-10-27T21:58:32Z</dcterms:created>
  <dcterms:modified xsi:type="dcterms:W3CDTF">2015-10-01T12:24:05Z</dcterms:modified>
</cp:coreProperties>
</file>